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73" r:id="rId3"/>
  </p:sldMasterIdLst>
  <p:notesMasterIdLst>
    <p:notesMasterId r:id="rId60"/>
  </p:notesMasterIdLst>
  <p:handoutMasterIdLst>
    <p:handoutMasterId r:id="rId61"/>
  </p:handoutMasterIdLst>
  <p:sldIdLst>
    <p:sldId id="355" r:id="rId4"/>
    <p:sldId id="347" r:id="rId5"/>
    <p:sldId id="423" r:id="rId6"/>
    <p:sldId id="357" r:id="rId7"/>
    <p:sldId id="447" r:id="rId8"/>
    <p:sldId id="446" r:id="rId9"/>
    <p:sldId id="360" r:id="rId10"/>
    <p:sldId id="445" r:id="rId11"/>
    <p:sldId id="361" r:id="rId12"/>
    <p:sldId id="391" r:id="rId13"/>
    <p:sldId id="260" r:id="rId14"/>
    <p:sldId id="392" r:id="rId15"/>
    <p:sldId id="362" r:id="rId16"/>
    <p:sldId id="393" r:id="rId17"/>
    <p:sldId id="363" r:id="rId18"/>
    <p:sldId id="311" r:id="rId19"/>
    <p:sldId id="372" r:id="rId20"/>
    <p:sldId id="424" r:id="rId21"/>
    <p:sldId id="364" r:id="rId22"/>
    <p:sldId id="373" r:id="rId23"/>
    <p:sldId id="426" r:id="rId24"/>
    <p:sldId id="427" r:id="rId25"/>
    <p:sldId id="428" r:id="rId26"/>
    <p:sldId id="429" r:id="rId27"/>
    <p:sldId id="431" r:id="rId28"/>
    <p:sldId id="377" r:id="rId29"/>
    <p:sldId id="432" r:id="rId30"/>
    <p:sldId id="433" r:id="rId31"/>
    <p:sldId id="435" r:id="rId32"/>
    <p:sldId id="436" r:id="rId33"/>
    <p:sldId id="437" r:id="rId34"/>
    <p:sldId id="443" r:id="rId35"/>
    <p:sldId id="438" r:id="rId36"/>
    <p:sldId id="439" r:id="rId37"/>
    <p:sldId id="440" r:id="rId38"/>
    <p:sldId id="441" r:id="rId39"/>
    <p:sldId id="442" r:id="rId40"/>
    <p:sldId id="394" r:id="rId41"/>
    <p:sldId id="399" r:id="rId42"/>
    <p:sldId id="405" r:id="rId43"/>
    <p:sldId id="414" r:id="rId44"/>
    <p:sldId id="413" r:id="rId45"/>
    <p:sldId id="406" r:id="rId46"/>
    <p:sldId id="407" r:id="rId47"/>
    <p:sldId id="411" r:id="rId48"/>
    <p:sldId id="408" r:id="rId49"/>
    <p:sldId id="412" r:id="rId50"/>
    <p:sldId id="415" r:id="rId51"/>
    <p:sldId id="417" r:id="rId52"/>
    <p:sldId id="416" r:id="rId53"/>
    <p:sldId id="418" r:id="rId54"/>
    <p:sldId id="419" r:id="rId55"/>
    <p:sldId id="420" r:id="rId56"/>
    <p:sldId id="421" r:id="rId57"/>
    <p:sldId id="422" r:id="rId58"/>
    <p:sldId id="34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5CC"/>
    <a:srgbClr val="FFC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1872" autoAdjust="0"/>
  </p:normalViewPr>
  <p:slideViewPr>
    <p:cSldViewPr snapToGrid="0" showGuides="1">
      <p:cViewPr varScale="1">
        <p:scale>
          <a:sx n="87" d="100"/>
          <a:sy n="87" d="100"/>
        </p:scale>
        <p:origin x="538" y="77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E8324-1573-48B6-8347-2555EC3BCDB5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2425-C2C3-44C2-BB00-99A797769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88824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1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1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53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4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6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1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E9F57C-39D0-41BF-997C-27DAEDFE8F62}"/>
              </a:ext>
            </a:extLst>
          </p:cNvPr>
          <p:cNvSpPr/>
          <p:nvPr userDrawn="1"/>
        </p:nvSpPr>
        <p:spPr>
          <a:xfrm>
            <a:off x="-40672" y="414607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0575F4-1FF6-4A0B-AE67-0FF01A4BB707}"/>
              </a:ext>
            </a:extLst>
          </p:cNvPr>
          <p:cNvSpPr/>
          <p:nvPr userDrawn="1"/>
        </p:nvSpPr>
        <p:spPr>
          <a:xfrm>
            <a:off x="7973948" y="414607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D9D07A-E920-4D3E-8866-43B616486C6F}"/>
              </a:ext>
            </a:extLst>
          </p:cNvPr>
          <p:cNvSpPr/>
          <p:nvPr userDrawn="1"/>
        </p:nvSpPr>
        <p:spPr>
          <a:xfrm>
            <a:off x="3839666" y="4498201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1871D3A3-872D-450F-AD10-CDC1B9C27760}"/>
              </a:ext>
            </a:extLst>
          </p:cNvPr>
          <p:cNvGrpSpPr/>
          <p:nvPr userDrawn="1"/>
        </p:nvGrpSpPr>
        <p:grpSpPr>
          <a:xfrm>
            <a:off x="4140838" y="1466504"/>
            <a:ext cx="3966027" cy="3201070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81398E-FDC0-4D43-9511-5333E156273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73E6506-06FE-4571-AFAD-416C38AE80D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946F856-0D42-4C24-BA8B-47A3E17A326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E99158-B2D4-4062-85C2-409B2B1D0CC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527CCE-C438-40F0-A469-62335D8F45D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39FA6E-F394-48F0-A040-909614D3AD6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218C89-C33A-4403-B589-F69EB6FD431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FBB4FC-E047-4CED-B213-DA60CE80BD3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aphic 14">
            <a:extLst>
              <a:ext uri="{FF2B5EF4-FFF2-40B4-BE49-F238E27FC236}">
                <a16:creationId xmlns:a16="http://schemas.microsoft.com/office/drawing/2014/main" id="{9C533F53-BF43-46E4-B722-CB9547838887}"/>
              </a:ext>
            </a:extLst>
          </p:cNvPr>
          <p:cNvGrpSpPr/>
          <p:nvPr userDrawn="1"/>
        </p:nvGrpSpPr>
        <p:grpSpPr>
          <a:xfrm>
            <a:off x="762319" y="2123122"/>
            <a:ext cx="2744170" cy="2214881"/>
            <a:chOff x="2444748" y="555045"/>
            <a:chExt cx="7282048" cy="57274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C51C56B-C512-43EE-927B-1FE3D107AFB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3A62EE-1566-425C-9D1D-ED8A6E8CE17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0DDD7B-1ED6-4331-898E-E163A9B02AB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364A1E-B574-4A2B-927F-F2C66EA89E4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AC9642-CA9D-499C-AB2A-F43C890ECBC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CA2DC0-B3C3-4CCE-9729-EC3459568D6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018E72-0030-4D22-8D1A-BAE2C25517C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589A4C-EEEB-4DD6-84CD-2CC25563E07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" name="Graphic 14">
            <a:extLst>
              <a:ext uri="{FF2B5EF4-FFF2-40B4-BE49-F238E27FC236}">
                <a16:creationId xmlns:a16="http://schemas.microsoft.com/office/drawing/2014/main" id="{B8C2A1BD-1809-41FF-8935-FB8AFEBDA600}"/>
              </a:ext>
            </a:extLst>
          </p:cNvPr>
          <p:cNvGrpSpPr/>
          <p:nvPr userDrawn="1"/>
        </p:nvGrpSpPr>
        <p:grpSpPr>
          <a:xfrm>
            <a:off x="8712431" y="2123122"/>
            <a:ext cx="2744170" cy="2214881"/>
            <a:chOff x="2444748" y="555045"/>
            <a:chExt cx="7282048" cy="572745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BBEF6E-7138-49D5-A3CD-87211FF6954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23A6D6-B199-4F9A-A39F-5AB08BFC552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719A2B-CC52-40F0-A4F1-6003B6DA123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98CE55-0F24-4589-95EE-AC06901158F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6528B5-CE63-4F7C-9D47-7800E9D9C8F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5B6831-7F26-4DD4-AF3B-E42453AAFC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7D759-7E77-4A54-B953-548A433515C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E3ABB5-1205-4C94-B235-0507E883D50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F9A2F358-84C2-4C7D-9F98-B1E1BD721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49564" y="1620355"/>
            <a:ext cx="3747829" cy="21844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3" name="그림 개체 틀 2">
            <a:extLst>
              <a:ext uri="{FF2B5EF4-FFF2-40B4-BE49-F238E27FC236}">
                <a16:creationId xmlns:a16="http://schemas.microsoft.com/office/drawing/2014/main" id="{EAE12F38-A77E-455F-9E37-2BC5D8975B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666" y="2225935"/>
            <a:ext cx="2513477" cy="149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5952A3D6-CEED-42B4-826D-2C5394E52CC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827778" y="2225935"/>
            <a:ext cx="2513477" cy="149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44AEB9DA-8C85-44C8-B7AF-5D05E1232E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7E6EBA-A6B4-42A1-97C2-C3E5DB56F952}"/>
              </a:ext>
            </a:extLst>
          </p:cNvPr>
          <p:cNvSpPr/>
          <p:nvPr userDrawn="1"/>
        </p:nvSpPr>
        <p:spPr>
          <a:xfrm>
            <a:off x="6714127" y="222127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5CA6D9-CCFF-464A-A0A4-887238A167B2}"/>
              </a:ext>
            </a:extLst>
          </p:cNvPr>
          <p:cNvSpPr/>
          <p:nvPr userDrawn="1"/>
        </p:nvSpPr>
        <p:spPr>
          <a:xfrm>
            <a:off x="8547494" y="1908639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8E1B2C-8799-433E-9F91-C6247737F518}"/>
              </a:ext>
            </a:extLst>
          </p:cNvPr>
          <p:cNvSpPr/>
          <p:nvPr userDrawn="1"/>
        </p:nvSpPr>
        <p:spPr>
          <a:xfrm>
            <a:off x="6714127" y="3595150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67231013-44A8-4D0F-BA74-02317B0DA23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5C1494CD-2765-4DB2-9849-C858899D986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6D42692-FF9B-47D2-A449-15E87A4D9F8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4C1BDFE-3A5F-4036-9453-90FAB5F5AD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05501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742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22E47E-1F0A-4D49-A3CC-9C90A6C6B5D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7001195" cy="6858000"/>
          </a:xfrm>
          <a:custGeom>
            <a:avLst/>
            <a:gdLst>
              <a:gd name="connsiteX0" fmla="*/ 2972593 w 7001195"/>
              <a:gd name="connsiteY0" fmla="*/ 3582164 h 6858000"/>
              <a:gd name="connsiteX1" fmla="*/ 4920669 w 7001195"/>
              <a:gd name="connsiteY1" fmla="*/ 5530240 h 6858000"/>
              <a:gd name="connsiteX2" fmla="*/ 3592909 w 7001195"/>
              <a:gd name="connsiteY2" fmla="*/ 6858000 h 6858000"/>
              <a:gd name="connsiteX3" fmla="*/ 0 w 7001195"/>
              <a:gd name="connsiteY3" fmla="*/ 6858000 h 6858000"/>
              <a:gd name="connsiteX4" fmla="*/ 0 w 7001195"/>
              <a:gd name="connsiteY4" fmla="*/ 6554758 h 6858000"/>
              <a:gd name="connsiteX5" fmla="*/ 5053120 w 7001195"/>
              <a:gd name="connsiteY5" fmla="*/ 1501635 h 6858000"/>
              <a:gd name="connsiteX6" fmla="*/ 7001195 w 7001195"/>
              <a:gd name="connsiteY6" fmla="*/ 3449711 h 6858000"/>
              <a:gd name="connsiteX7" fmla="*/ 5053120 w 7001195"/>
              <a:gd name="connsiteY7" fmla="*/ 5397786 h 6858000"/>
              <a:gd name="connsiteX8" fmla="*/ 3105044 w 7001195"/>
              <a:gd name="connsiteY8" fmla="*/ 3449710 h 6858000"/>
              <a:gd name="connsiteX9" fmla="*/ 0 w 7001195"/>
              <a:gd name="connsiteY9" fmla="*/ 659422 h 6858000"/>
              <a:gd name="connsiteX10" fmla="*/ 2790289 w 7001195"/>
              <a:gd name="connsiteY10" fmla="*/ 3449711 h 6858000"/>
              <a:gd name="connsiteX11" fmla="*/ 0 w 7001195"/>
              <a:gd name="connsiteY11" fmla="*/ 6240000 h 6858000"/>
              <a:gd name="connsiteX12" fmla="*/ 0 w 7001195"/>
              <a:gd name="connsiteY12" fmla="*/ 0 h 6858000"/>
              <a:gd name="connsiteX13" fmla="*/ 3580526 w 7001195"/>
              <a:gd name="connsiteY13" fmla="*/ 0 h 6858000"/>
              <a:gd name="connsiteX14" fmla="*/ 4920669 w 7001195"/>
              <a:gd name="connsiteY14" fmla="*/ 1340143 h 6858000"/>
              <a:gd name="connsiteX15" fmla="*/ 2972593 w 7001195"/>
              <a:gd name="connsiteY15" fmla="*/ 3288219 h 6858000"/>
              <a:gd name="connsiteX16" fmla="*/ 0 w 7001195"/>
              <a:gd name="connsiteY16" fmla="*/ 3156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01195" h="6858000">
                <a:moveTo>
                  <a:pt x="2972593" y="3582164"/>
                </a:moveTo>
                <a:lnTo>
                  <a:pt x="4920669" y="5530240"/>
                </a:lnTo>
                <a:lnTo>
                  <a:pt x="3592909" y="6858000"/>
                </a:lnTo>
                <a:lnTo>
                  <a:pt x="0" y="6858000"/>
                </a:lnTo>
                <a:lnTo>
                  <a:pt x="0" y="6554758"/>
                </a:lnTo>
                <a:close/>
                <a:moveTo>
                  <a:pt x="5053120" y="1501635"/>
                </a:moveTo>
                <a:lnTo>
                  <a:pt x="7001195" y="3449711"/>
                </a:lnTo>
                <a:lnTo>
                  <a:pt x="5053120" y="5397786"/>
                </a:lnTo>
                <a:lnTo>
                  <a:pt x="3105044" y="3449710"/>
                </a:lnTo>
                <a:close/>
                <a:moveTo>
                  <a:pt x="0" y="659422"/>
                </a:moveTo>
                <a:lnTo>
                  <a:pt x="2790289" y="3449711"/>
                </a:lnTo>
                <a:lnTo>
                  <a:pt x="0" y="6240000"/>
                </a:lnTo>
                <a:close/>
                <a:moveTo>
                  <a:pt x="0" y="0"/>
                </a:moveTo>
                <a:lnTo>
                  <a:pt x="3580526" y="0"/>
                </a:lnTo>
                <a:lnTo>
                  <a:pt x="4920669" y="1340143"/>
                </a:lnTo>
                <a:lnTo>
                  <a:pt x="2972593" y="3288219"/>
                </a:lnTo>
                <a:lnTo>
                  <a:pt x="0" y="3156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6BBBB9-1449-4770-86D8-AC8F093555E2}"/>
              </a:ext>
            </a:extLst>
          </p:cNvPr>
          <p:cNvSpPr/>
          <p:nvPr userDrawn="1"/>
        </p:nvSpPr>
        <p:spPr>
          <a:xfrm>
            <a:off x="0" y="2373923"/>
            <a:ext cx="12192000" cy="32958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6FA16E6-C495-4982-9189-0942CEFE137D}"/>
              </a:ext>
            </a:extLst>
          </p:cNvPr>
          <p:cNvSpPr/>
          <p:nvPr userDrawn="1"/>
        </p:nvSpPr>
        <p:spPr>
          <a:xfrm>
            <a:off x="1210826" y="1522325"/>
            <a:ext cx="4999055" cy="499905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B0DEFCE-F91B-4304-A7EF-1BAE016A2E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2419" y="1620297"/>
            <a:ext cx="4803112" cy="4803112"/>
          </a:xfrm>
          <a:custGeom>
            <a:avLst/>
            <a:gdLst>
              <a:gd name="connsiteX0" fmla="*/ 2190541 w 4381081"/>
              <a:gd name="connsiteY0" fmla="*/ 0 h 4381081"/>
              <a:gd name="connsiteX1" fmla="*/ 4381081 w 4381081"/>
              <a:gd name="connsiteY1" fmla="*/ 2190541 h 4381081"/>
              <a:gd name="connsiteX2" fmla="*/ 2190541 w 4381081"/>
              <a:gd name="connsiteY2" fmla="*/ 4381081 h 4381081"/>
              <a:gd name="connsiteX3" fmla="*/ 0 w 4381081"/>
              <a:gd name="connsiteY3" fmla="*/ 2190541 h 43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081" h="4381081">
                <a:moveTo>
                  <a:pt x="2190541" y="0"/>
                </a:moveTo>
                <a:lnTo>
                  <a:pt x="4381081" y="2190541"/>
                </a:lnTo>
                <a:lnTo>
                  <a:pt x="2190541" y="4381081"/>
                </a:lnTo>
                <a:lnTo>
                  <a:pt x="0" y="21905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C7BD-1489-4CD2-937F-F84A57F45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70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image" Target="../media/image6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92.png"/><Relationship Id="rId5" Type="http://schemas.openxmlformats.org/officeDocument/2006/relationships/image" Target="../media/image63.png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271516" y="4109392"/>
            <a:ext cx="53566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프로젝트기간 </a:t>
            </a:r>
            <a:r>
              <a:rPr lang="en-US" altLang="ko-KR" sz="14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2023.11.15 ~ 2023.12.28</a:t>
            </a:r>
          </a:p>
          <a:p>
            <a:pPr algn="r"/>
            <a:endParaRPr lang="ko-KR" altLang="en-US" sz="14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271515" y="1220246"/>
            <a:ext cx="535663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대기오염에 따른</a:t>
            </a:r>
            <a:r>
              <a:rPr 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미래 예측과</a:t>
            </a:r>
            <a:r>
              <a:rPr 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솔루션</a:t>
            </a:r>
            <a:r>
              <a:rPr lang="en-US" altLang="ko-KR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캠페인</a:t>
            </a:r>
            <a:r>
              <a:rPr lang="en-US" altLang="ko-KR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6271515" y="3647779"/>
            <a:ext cx="535663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지구 </a:t>
            </a:r>
            <a:r>
              <a:rPr lang="en-US" altLang="ko-KR" sz="2000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Onnana</a:t>
            </a:r>
            <a:r>
              <a:rPr lang="ko-KR" altLang="en-US" sz="2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1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소개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8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5654CCD-7C83-4126-AB22-3C29DEC13F60}"/>
              </a:ext>
            </a:extLst>
          </p:cNvPr>
          <p:cNvSpPr txBox="1">
            <a:spLocks/>
          </p:cNvSpPr>
          <p:nvPr/>
        </p:nvSpPr>
        <p:spPr>
          <a:xfrm>
            <a:off x="836273" y="3151295"/>
            <a:ext cx="1846220" cy="1846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C6DC-29B9-47D3-9B92-54080985B915}"/>
              </a:ext>
            </a:extLst>
          </p:cNvPr>
          <p:cNvGrpSpPr/>
          <p:nvPr/>
        </p:nvGrpSpPr>
        <p:grpSpPr>
          <a:xfrm>
            <a:off x="8820000" y="510260"/>
            <a:ext cx="3253840" cy="1231555"/>
            <a:chOff x="8197001" y="712074"/>
            <a:chExt cx="3253840" cy="1231555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3253840" cy="521878"/>
              <a:chOff x="2851759" y="3796461"/>
              <a:chExt cx="1991293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남지영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991293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 smtClean="0">
                    <a:solidFill>
                      <a:schemeClr val="accent1"/>
                    </a:solidFill>
                  </a:rPr>
                  <a:t>Back-End / </a:t>
                </a:r>
                <a:r>
                  <a:rPr lang="en-US" altLang="ko-KR" sz="1200" dirty="0" err="1" smtClean="0">
                    <a:solidFill>
                      <a:schemeClr val="accent1"/>
                    </a:solidFill>
                  </a:rPr>
                  <a:t>Pront</a:t>
                </a:r>
                <a:r>
                  <a:rPr lang="en-US" altLang="ko-KR" sz="1200" dirty="0" smtClean="0">
                    <a:solidFill>
                      <a:schemeClr val="accent1"/>
                    </a:solidFill>
                  </a:rPr>
                  <a:t>-End /DB/ API/ Design/ </a:t>
                </a:r>
                <a:r>
                  <a:rPr lang="en-US" altLang="ko-KR" sz="1200" dirty="0" err="1" smtClean="0">
                    <a:solidFill>
                      <a:schemeClr val="accent1"/>
                    </a:solidFill>
                  </a:rPr>
                  <a:t>Git</a:t>
                </a:r>
                <a:endParaRPr lang="en-US" altLang="ko-KR" sz="12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카카오맵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 통한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탄소계산기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구현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유저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캘린더 입력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DB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관리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관리자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사용자 차별성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웹구현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AFF24A-6E2B-4B10-92A2-AC8C20B308F7}"/>
              </a:ext>
            </a:extLst>
          </p:cNvPr>
          <p:cNvGrpSpPr/>
          <p:nvPr/>
        </p:nvGrpSpPr>
        <p:grpSpPr>
          <a:xfrm>
            <a:off x="2036190" y="2049343"/>
            <a:ext cx="3350097" cy="1231555"/>
            <a:chOff x="7807021" y="712074"/>
            <a:chExt cx="3331243" cy="1231555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id="{A998D124-F9EE-4554-9E6A-F8BD5B6EC1F1}"/>
                </a:ext>
              </a:extLst>
            </p:cNvPr>
            <p:cNvGrpSpPr/>
            <p:nvPr/>
          </p:nvGrpSpPr>
          <p:grpSpPr>
            <a:xfrm>
              <a:off x="7807021" y="712074"/>
              <a:ext cx="3331243" cy="509268"/>
              <a:chOff x="2613098" y="3796461"/>
              <a:chExt cx="2038662" cy="50926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신영화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:a16="http://schemas.microsoft.com/office/drawing/2014/main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3098" y="4086246"/>
                <a:ext cx="2038662" cy="21948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200" dirty="0" smtClean="0">
                    <a:solidFill>
                      <a:schemeClr val="accent2"/>
                    </a:solidFill>
                    <a:cs typeface="Arial" pitchFamily="34" charset="0"/>
                  </a:rPr>
                  <a:t>Back-End / </a:t>
                </a:r>
                <a:r>
                  <a:rPr lang="en-US" altLang="ko-KR" sz="1200" dirty="0" err="1" smtClean="0">
                    <a:solidFill>
                      <a:schemeClr val="accent2"/>
                    </a:solidFill>
                    <a:cs typeface="Arial" pitchFamily="34" charset="0"/>
                  </a:rPr>
                  <a:t>Pront</a:t>
                </a:r>
                <a:r>
                  <a:rPr lang="en-US" altLang="ko-KR" sz="1200" dirty="0" smtClean="0">
                    <a:solidFill>
                      <a:schemeClr val="accent2"/>
                    </a:solidFill>
                    <a:cs typeface="Arial" pitchFamily="34" charset="0"/>
                  </a:rPr>
                  <a:t>-End / DB / Crawling / </a:t>
                </a:r>
                <a:r>
                  <a:rPr lang="en-US" altLang="ko-KR" sz="1200" dirty="0" err="1" smtClean="0">
                    <a:solidFill>
                      <a:schemeClr val="accent2"/>
                    </a:solidFill>
                    <a:cs typeface="Arial" pitchFamily="34" charset="0"/>
                  </a:rPr>
                  <a:t>Git</a:t>
                </a:r>
                <a:endParaRPr lang="ko-KR" altLang="en-US" sz="1200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6F2E32-996E-4400-8AB5-1BDDFF7E0A12}"/>
                </a:ext>
              </a:extLst>
            </p:cNvPr>
            <p:cNvSpPr txBox="1"/>
            <p:nvPr/>
          </p:nvSpPr>
          <p:spPr>
            <a:xfrm>
              <a:off x="7807022" y="1297298"/>
              <a:ext cx="3331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성분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버튼별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질환 데이터 수집 및 시각화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생활지수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크롤링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로그인 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자동 출석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DB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B1D8DA-A170-4333-9878-4B08E5DA7932}"/>
              </a:ext>
            </a:extLst>
          </p:cNvPr>
          <p:cNvGrpSpPr/>
          <p:nvPr/>
        </p:nvGrpSpPr>
        <p:grpSpPr>
          <a:xfrm>
            <a:off x="8820000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조세훈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accent2"/>
                    </a:solidFill>
                    <a:cs typeface="Arial" pitchFamily="34" charset="0"/>
                  </a:rPr>
                  <a:t>Back-End / </a:t>
                </a:r>
                <a:r>
                  <a:rPr lang="en-US" altLang="ko-KR" sz="1200" dirty="0" err="1">
                    <a:solidFill>
                      <a:schemeClr val="accent2"/>
                    </a:solidFill>
                    <a:cs typeface="Arial" pitchFamily="34" charset="0"/>
                  </a:rPr>
                  <a:t>Pront</a:t>
                </a:r>
                <a:r>
                  <a:rPr lang="en-US" altLang="ko-KR" sz="1200" dirty="0">
                    <a:solidFill>
                      <a:schemeClr val="accent2"/>
                    </a:solidFill>
                    <a:cs typeface="Arial" pitchFamily="34" charset="0"/>
                  </a:rPr>
                  <a:t>-End </a:t>
                </a:r>
                <a:r>
                  <a:rPr lang="en-US" altLang="ko-KR" sz="1200" dirty="0" smtClean="0">
                    <a:solidFill>
                      <a:schemeClr val="accent2"/>
                    </a:solidFill>
                    <a:cs typeface="Arial" pitchFamily="34" charset="0"/>
                  </a:rPr>
                  <a:t>/Crawling /</a:t>
                </a:r>
                <a:r>
                  <a:rPr lang="en-US" altLang="ko-KR" sz="1200" dirty="0" err="1" smtClean="0">
                    <a:solidFill>
                      <a:schemeClr val="accent2"/>
                    </a:solidFill>
                    <a:cs typeface="Arial" pitchFamily="34" charset="0"/>
                  </a:rPr>
                  <a:t>Git</a:t>
                </a:r>
                <a:endParaRPr lang="ko-KR" altLang="en-US" sz="1200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생활지수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그래프 시각화 및 구현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회원등급 기준 설계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707591-E11A-41CF-BE7E-9E7F10463748}"/>
              </a:ext>
            </a:extLst>
          </p:cNvPr>
          <p:cNvGrpSpPr/>
          <p:nvPr/>
        </p:nvGrpSpPr>
        <p:grpSpPr>
          <a:xfrm>
            <a:off x="7239970" y="5240371"/>
            <a:ext cx="3402892" cy="1046889"/>
            <a:chOff x="8197001" y="712074"/>
            <a:chExt cx="3402892" cy="1046889"/>
          </a:xfrm>
        </p:grpSpPr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3195502" cy="539621"/>
              <a:chOff x="2851759" y="3796461"/>
              <a:chExt cx="1955591" cy="539621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탁광호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955591" cy="24983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 smtClean="0">
                    <a:solidFill>
                      <a:schemeClr val="accent4"/>
                    </a:solidFill>
                  </a:rPr>
                  <a:t>Back-End / </a:t>
                </a:r>
                <a:r>
                  <a:rPr lang="en-US" altLang="ko-KR" sz="1200" dirty="0" err="1" smtClean="0">
                    <a:solidFill>
                      <a:schemeClr val="accent4"/>
                    </a:solidFill>
                  </a:rPr>
                  <a:t>Pront</a:t>
                </a:r>
                <a:r>
                  <a:rPr lang="en-US" altLang="ko-KR" sz="1200" dirty="0" smtClean="0">
                    <a:solidFill>
                      <a:schemeClr val="accent4"/>
                    </a:solidFill>
                  </a:rPr>
                  <a:t>-End / </a:t>
                </a:r>
                <a:r>
                  <a:rPr lang="en-US" altLang="ko-KR" sz="1200" dirty="0" err="1" smtClean="0">
                    <a:solidFill>
                      <a:schemeClr val="accent4"/>
                    </a:solidFill>
                  </a:rPr>
                  <a:t>MushinLearning</a:t>
                </a:r>
                <a:r>
                  <a:rPr lang="en-US" altLang="ko-KR" sz="1200" dirty="0" smtClean="0">
                    <a:solidFill>
                      <a:schemeClr val="accent4"/>
                    </a:solidFill>
                  </a:rPr>
                  <a:t> / </a:t>
                </a:r>
                <a:r>
                  <a:rPr lang="en-US" altLang="ko-KR" sz="1200" dirty="0" err="1" smtClean="0">
                    <a:solidFill>
                      <a:schemeClr val="accent4"/>
                    </a:solidFill>
                  </a:rPr>
                  <a:t>Git</a:t>
                </a:r>
                <a:endParaRPr lang="en-US" altLang="ko-KR" sz="1200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3402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KOSIS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활용 관련 데이터 수집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분석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Mushin Leaning, Deep Learning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:a16="http://schemas.microsoft.com/office/drawing/2014/main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360000" y="360000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Onnana</a:t>
            </a: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5400" dirty="0">
                <a:solidFill>
                  <a:schemeClr val="accent1"/>
                </a:solidFill>
                <a:latin typeface="+mj-lt"/>
              </a:rPr>
              <a:t>Team 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" r="5915"/>
          <a:stretch>
            <a:fillRect/>
          </a:stretch>
        </p:blipFill>
        <p:spPr/>
      </p:pic>
      <p:pic>
        <p:nvPicPr>
          <p:cNvPr id="2" name="그림 개체 틀 1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그림 개체 틀 9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>
            <a:fillRect/>
          </a:stretch>
        </p:blipFill>
        <p:spPr/>
      </p:pic>
      <p:grpSp>
        <p:nvGrpSpPr>
          <p:cNvPr id="46" name="Group 22">
            <a:extLst>
              <a:ext uri="{FF2B5EF4-FFF2-40B4-BE49-F238E27FC236}">
                <a16:creationId xmlns:a16="http://schemas.microsoft.com/office/drawing/2014/main" id="{6A1BC6DC-29B9-47D3-9B92-54080985B915}"/>
              </a:ext>
            </a:extLst>
          </p:cNvPr>
          <p:cNvGrpSpPr/>
          <p:nvPr/>
        </p:nvGrpSpPr>
        <p:grpSpPr>
          <a:xfrm>
            <a:off x="525405" y="5128670"/>
            <a:ext cx="2941261" cy="1416221"/>
            <a:chOff x="8197001" y="712074"/>
            <a:chExt cx="2941261" cy="1416221"/>
          </a:xfrm>
        </p:grpSpPr>
        <p:grpSp>
          <p:nvGrpSpPr>
            <p:cNvPr id="47" name="Group 11">
              <a:extLst>
                <a:ext uri="{FF2B5EF4-FFF2-40B4-BE49-F238E27FC236}">
                  <a16:creationId xmlns:a16="http://schemas.microsoft.com/office/drawing/2014/main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심민준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0" name="Text Placeholder 5">
                <a:extLst>
                  <a:ext uri="{FF2B5EF4-FFF2-40B4-BE49-F238E27FC236}">
                    <a16:creationId xmlns:a16="http://schemas.microsoft.com/office/drawing/2014/main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accent1"/>
                    </a:solidFill>
                  </a:rPr>
                  <a:t>Back-End / </a:t>
                </a:r>
                <a:r>
                  <a:rPr lang="en-US" altLang="ko-KR" sz="1200" dirty="0" err="1">
                    <a:solidFill>
                      <a:schemeClr val="accent1"/>
                    </a:solidFill>
                  </a:rPr>
                  <a:t>Pront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-End </a:t>
                </a:r>
                <a:r>
                  <a:rPr lang="en-US" altLang="ko-KR" sz="1200" dirty="0" smtClean="0">
                    <a:solidFill>
                      <a:schemeClr val="accent1"/>
                    </a:solidFill>
                  </a:rPr>
                  <a:t>/ API / </a:t>
                </a:r>
                <a:r>
                  <a:rPr lang="en-US" altLang="ko-KR" sz="1200" dirty="0" err="1" smtClean="0">
                    <a:solidFill>
                      <a:schemeClr val="accent1"/>
                    </a:solidFill>
                  </a:rPr>
                  <a:t>Git</a:t>
                </a:r>
                <a:endParaRPr lang="en-US" altLang="ko-KR" sz="12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기상청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기상정보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활용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한국환경공단 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대기질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활용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카토그램을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이용한 시각화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기상 정보 실시간 데이터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Front-End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85654CCD-7C83-4126-AB22-3C29DEC13F60}"/>
              </a:ext>
            </a:extLst>
          </p:cNvPr>
          <p:cNvSpPr txBox="1">
            <a:spLocks/>
          </p:cNvSpPr>
          <p:nvPr/>
        </p:nvSpPr>
        <p:spPr>
          <a:xfrm>
            <a:off x="620934" y="2974443"/>
            <a:ext cx="1947116" cy="19471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A05C9553-0F65-4E98-A8AF-79640D5190AA}"/>
              </a:ext>
            </a:extLst>
          </p:cNvPr>
          <p:cNvSpPr txBox="1">
            <a:spLocks/>
          </p:cNvSpPr>
          <p:nvPr/>
        </p:nvSpPr>
        <p:spPr>
          <a:xfrm>
            <a:off x="1211862" y="5145388"/>
            <a:ext cx="2941261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smtClean="0">
                <a:solidFill>
                  <a:schemeClr val="accent1"/>
                </a:solidFill>
              </a:rPr>
              <a:t>Leader</a:t>
            </a:r>
            <a:endParaRPr lang="en-US" altLang="ko-KR" sz="1400" dirty="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t="3839" r="-449" b="20553"/>
          <a:stretch/>
        </p:blipFill>
        <p:spPr>
          <a:xfrm>
            <a:off x="626656" y="2967877"/>
            <a:ext cx="1941394" cy="1953682"/>
          </a:xfrm>
          <a:prstGeom prst="rect">
            <a:avLst/>
          </a:prstGeom>
        </p:spPr>
      </p:pic>
      <p:sp>
        <p:nvSpPr>
          <p:cNvPr id="40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- 8 -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절차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9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6662" y="1380079"/>
            <a:ext cx="11631975" cy="4976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702004" cy="724247"/>
          </a:xfrm>
        </p:spPr>
        <p:txBody>
          <a:bodyPr/>
          <a:lstStyle/>
          <a:p>
            <a:pPr algn="l"/>
            <a:r>
              <a:rPr lang="en-US" altLang="ko-KR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</a:t>
            </a:r>
            <a:r>
              <a:rPr lang="ko-KR" altLang="en-US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절차</a:t>
            </a:r>
            <a:endParaRPr lang="en-US" altLang="ko-KR" sz="4800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60000" y="1440001"/>
            <a:ext cx="11565300" cy="4916350"/>
            <a:chOff x="259125" y="1063756"/>
            <a:chExt cx="11702004" cy="557835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25" y="1063756"/>
              <a:ext cx="11702004" cy="5578350"/>
            </a:xfrm>
            <a:prstGeom prst="rect">
              <a:avLst/>
            </a:prstGeom>
          </p:spPr>
        </p:pic>
        <p:sp>
          <p:nvSpPr>
            <p:cNvPr id="3" name="모서리가 둥근 사각형 설명선 2"/>
            <p:cNvSpPr/>
            <p:nvPr/>
          </p:nvSpPr>
          <p:spPr>
            <a:xfrm>
              <a:off x="6819900" y="2333624"/>
              <a:ext cx="2038350" cy="581025"/>
            </a:xfrm>
            <a:prstGeom prst="wedgeRoundRectCallout">
              <a:avLst>
                <a:gd name="adj1" fmla="val -37785"/>
                <a:gd name="adj2" fmla="val 10398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계획 대비 수행</a:t>
              </a:r>
              <a:endPara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모서리가 둥근 사각형 설명선 4"/>
            <p:cNvSpPr/>
            <p:nvPr/>
          </p:nvSpPr>
          <p:spPr>
            <a:xfrm>
              <a:off x="9744075" y="2855978"/>
              <a:ext cx="2169429" cy="676275"/>
            </a:xfrm>
            <a:prstGeom prst="wedgeRoundRectCallout">
              <a:avLst>
                <a:gd name="adj1" fmla="val -26472"/>
                <a:gd name="adj2" fmla="val 8724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계획 대비 연장</a:t>
              </a:r>
              <a:endParaRPr lang="en-US" altLang="ko-KR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" name="모서리가 둥근 사각형 설명선 5"/>
            <p:cNvSpPr/>
            <p:nvPr/>
          </p:nvSpPr>
          <p:spPr>
            <a:xfrm>
              <a:off x="7696199" y="6000750"/>
              <a:ext cx="1997979" cy="641356"/>
            </a:xfrm>
            <a:prstGeom prst="wedgeRoundRectCallout">
              <a:avLst>
                <a:gd name="adj1" fmla="val 96984"/>
                <a:gd name="adj2" fmla="val 342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계획 대비 지연</a:t>
              </a:r>
              <a:endParaRPr lang="en-US" altLang="ko-KR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43725" y="2490786"/>
              <a:ext cx="266700" cy="266700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944100" y="3060765"/>
              <a:ext cx="266700" cy="2667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800975" y="6188078"/>
              <a:ext cx="266700" cy="266700"/>
            </a:xfrm>
            <a:prstGeom prst="rect">
              <a:avLst/>
            </a:prstGeom>
            <a:solidFill>
              <a:srgbClr val="1155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- 9 -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흐름 설계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702004" cy="724247"/>
          </a:xfrm>
        </p:spPr>
        <p:txBody>
          <a:bodyPr/>
          <a:lstStyle/>
          <a:p>
            <a:pPr algn="l"/>
            <a:r>
              <a:rPr lang="en-US" altLang="ko-KR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4-1. </a:t>
            </a:r>
            <a:r>
              <a:rPr lang="ko-KR" altLang="en-US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</a:t>
            </a:r>
            <a:r>
              <a:rPr lang="ko-KR" altLang="en-US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흐름 설계</a:t>
            </a:r>
            <a:endParaRPr lang="en-US" altLang="ko-KR" sz="4800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60000" y="1440000"/>
            <a:ext cx="8145825" cy="5285547"/>
            <a:chOff x="1668544" y="1551850"/>
            <a:chExt cx="8191894" cy="5184266"/>
          </a:xfrm>
        </p:grpSpPr>
        <p:grpSp>
          <p:nvGrpSpPr>
            <p:cNvPr id="5" name="그룹 4"/>
            <p:cNvGrpSpPr/>
            <p:nvPr/>
          </p:nvGrpSpPr>
          <p:grpSpPr>
            <a:xfrm>
              <a:off x="1668544" y="1551850"/>
              <a:ext cx="8191894" cy="5184266"/>
              <a:chOff x="414779" y="1063898"/>
              <a:chExt cx="8889476" cy="559142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rcRect r="477"/>
              <a:stretch/>
            </p:blipFill>
            <p:spPr>
              <a:xfrm>
                <a:off x="414779" y="1063898"/>
                <a:ext cx="7242603" cy="5591425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t="22360"/>
              <a:stretch/>
            </p:blipFill>
            <p:spPr>
              <a:xfrm>
                <a:off x="8042228" y="1067751"/>
                <a:ext cx="1262027" cy="4871814"/>
              </a:xfrm>
              <a:prstGeom prst="rect">
                <a:avLst/>
              </a:prstGeom>
            </p:spPr>
          </p:pic>
        </p:grp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b="77777"/>
            <a:stretch/>
          </p:blipFill>
          <p:spPr>
            <a:xfrm>
              <a:off x="1668544" y="2722874"/>
              <a:ext cx="1162992" cy="1292946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305" y="1900869"/>
            <a:ext cx="3489699" cy="278426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888C39-3A5D-411A-92ED-0CECF6BCEE24}"/>
              </a:ext>
            </a:extLst>
          </p:cNvPr>
          <p:cNvSpPr txBox="1">
            <a:spLocks/>
          </p:cNvSpPr>
          <p:nvPr/>
        </p:nvSpPr>
        <p:spPr>
          <a:xfrm>
            <a:off x="8572305" y="1544586"/>
            <a:ext cx="2941261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cs typeface="Arial" pitchFamily="34" charset="0"/>
              </a:rPr>
              <a:t>ER Diagram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- 10 -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6E6F63-623B-4A99-A232-3903A1732BE3}"/>
              </a:ext>
            </a:extLst>
          </p:cNvPr>
          <p:cNvSpPr txBox="1"/>
          <p:nvPr/>
        </p:nvSpPr>
        <p:spPr>
          <a:xfrm>
            <a:off x="4315472" y="3668801"/>
            <a:ext cx="3829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0" b="1" dirty="0" smtClean="0">
                <a:solidFill>
                  <a:schemeClr val="bg1"/>
                </a:solidFill>
                <a:cs typeface="Arial" pitchFamily="34" charset="0"/>
              </a:rPr>
              <a:t>Web Tour 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81CD3-21F8-47C7-831B-EC4F95F827FF}"/>
              </a:ext>
            </a:extLst>
          </p:cNvPr>
          <p:cNvSpPr txBox="1"/>
          <p:nvPr/>
        </p:nvSpPr>
        <p:spPr>
          <a:xfrm>
            <a:off x="2663986" y="5855472"/>
            <a:ext cx="7132259" cy="34695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https://github.com/njy622/Onnanana_second-Projct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76569" y="1666796"/>
            <a:ext cx="40078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서비스 화면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40000" y="360000"/>
            <a:ext cx="2587411" cy="720000"/>
          </a:xfrm>
        </p:spPr>
        <p:txBody>
          <a:bodyPr/>
          <a:lstStyle/>
          <a:p>
            <a:pPr algn="l"/>
            <a:r>
              <a:rPr lang="en-US" altLang="ko-KR" sz="28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Home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Main</a:t>
            </a:r>
            <a:endParaRPr lang="en-US" altLang="ko-KR" sz="2800" b="1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- 11 -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40000" y="613690"/>
            <a:ext cx="3044516" cy="720000"/>
          </a:xfrm>
        </p:spPr>
        <p:txBody>
          <a:bodyPr/>
          <a:lstStyle/>
          <a:p>
            <a:pPr algn="l"/>
            <a:r>
              <a:rPr lang="en-US" altLang="ko-KR" sz="28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Home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Main </a:t>
            </a:r>
          </a:p>
          <a:p>
            <a:pPr algn="l"/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Before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Login in</a:t>
            </a:r>
            <a:endParaRPr lang="en-US" altLang="ko-KR" sz="2800" b="1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9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613690"/>
            <a:ext cx="3044516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Home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Main </a:t>
            </a:r>
          </a:p>
          <a:p>
            <a:pPr algn="l"/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After 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Login in</a:t>
            </a:r>
            <a:endParaRPr lang="en-US" altLang="ko-KR" sz="2800" b="1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5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522515" y="914555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 차</a:t>
            </a:r>
            <a:endParaRPr lang="ko-KR" altLang="en-US" sz="54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22EBB6-FF88-457D-B408-0284859D3A63}"/>
              </a:ext>
            </a:extLst>
          </p:cNvPr>
          <p:cNvSpPr/>
          <p:nvPr/>
        </p:nvSpPr>
        <p:spPr>
          <a:xfrm>
            <a:off x="4293499" y="987237"/>
            <a:ext cx="570852" cy="570850"/>
          </a:xfrm>
          <a:prstGeom prst="roundRect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6F1DD0-EF7B-47BB-9E5C-9112D7EC2374}"/>
              </a:ext>
            </a:extLst>
          </p:cNvPr>
          <p:cNvSpPr/>
          <p:nvPr/>
        </p:nvSpPr>
        <p:spPr>
          <a:xfrm>
            <a:off x="4251185" y="936856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290EE-EE9F-4821-8596-6C0EE95B5EA8}"/>
              </a:ext>
            </a:extLst>
          </p:cNvPr>
          <p:cNvSpPr txBox="1"/>
          <p:nvPr/>
        </p:nvSpPr>
        <p:spPr>
          <a:xfrm>
            <a:off x="5050553" y="991449"/>
            <a:ext cx="241112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주제 선정 및 기대효과 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68A1F-0D6E-4861-BBA0-25C088D586E0}"/>
              </a:ext>
            </a:extLst>
          </p:cNvPr>
          <p:cNvSpPr txBox="1"/>
          <p:nvPr/>
        </p:nvSpPr>
        <p:spPr>
          <a:xfrm>
            <a:off x="4251185" y="991449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ko-KR" altLang="en-US" sz="2400" b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512CEF-0999-46DF-B8D3-7AFB3145A824}"/>
              </a:ext>
            </a:extLst>
          </p:cNvPr>
          <p:cNvSpPr/>
          <p:nvPr/>
        </p:nvSpPr>
        <p:spPr>
          <a:xfrm>
            <a:off x="4293499" y="3860509"/>
            <a:ext cx="570852" cy="570850"/>
          </a:xfrm>
          <a:prstGeom prst="roundRect">
            <a:avLst/>
          </a:prstGeom>
          <a:solidFill>
            <a:schemeClr val="accent3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EC73FA-7863-4915-8D9E-890464113631}"/>
              </a:ext>
            </a:extLst>
          </p:cNvPr>
          <p:cNvSpPr/>
          <p:nvPr/>
        </p:nvSpPr>
        <p:spPr>
          <a:xfrm>
            <a:off x="4251185" y="3810128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1F0F9C-8971-4489-9DF9-4841F31A2BFB}"/>
              </a:ext>
            </a:extLst>
          </p:cNvPr>
          <p:cNvSpPr txBox="1"/>
          <p:nvPr/>
        </p:nvSpPr>
        <p:spPr>
          <a:xfrm>
            <a:off x="5050553" y="3864721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절차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ADA0D4-1E75-40A9-A54D-CFBF513F0CFA}"/>
              </a:ext>
            </a:extLst>
          </p:cNvPr>
          <p:cNvSpPr txBox="1"/>
          <p:nvPr/>
        </p:nvSpPr>
        <p:spPr>
          <a:xfrm>
            <a:off x="4251185" y="3864721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endParaRPr lang="ko-KR" altLang="en-US" sz="2400" b="1" dirty="0">
              <a:solidFill>
                <a:schemeClr val="accent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Rectangle: Rounded Corners 30">
            <a:extLst>
              <a:ext uri="{FF2B5EF4-FFF2-40B4-BE49-F238E27FC236}">
                <a16:creationId xmlns:a16="http://schemas.microsoft.com/office/drawing/2014/main" id="{63509D39-5EAA-4880-9C0A-F168ACAF6598}"/>
              </a:ext>
            </a:extLst>
          </p:cNvPr>
          <p:cNvSpPr/>
          <p:nvPr/>
        </p:nvSpPr>
        <p:spPr>
          <a:xfrm>
            <a:off x="4293499" y="2449063"/>
            <a:ext cx="570852" cy="570850"/>
          </a:xfrm>
          <a:prstGeom prst="roundRect">
            <a:avLst/>
          </a:prstGeom>
          <a:solidFill>
            <a:schemeClr val="accent2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Rectangle: Rounded Corners 11">
            <a:extLst>
              <a:ext uri="{FF2B5EF4-FFF2-40B4-BE49-F238E27FC236}">
                <a16:creationId xmlns:a16="http://schemas.microsoft.com/office/drawing/2014/main" id="{C4128BDC-0AD6-4529-BF79-AFB8C09ED33F}"/>
              </a:ext>
            </a:extLst>
          </p:cNvPr>
          <p:cNvSpPr/>
          <p:nvPr/>
        </p:nvSpPr>
        <p:spPr>
          <a:xfrm>
            <a:off x="4251185" y="2398682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90F30C-9A33-412D-840D-73E6E804565E}"/>
              </a:ext>
            </a:extLst>
          </p:cNvPr>
          <p:cNvSpPr txBox="1"/>
          <p:nvPr/>
        </p:nvSpPr>
        <p:spPr>
          <a:xfrm>
            <a:off x="5050553" y="2453275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 소개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A040EB-DDAE-4BED-9BB7-1629C05B40DD}"/>
              </a:ext>
            </a:extLst>
          </p:cNvPr>
          <p:cNvSpPr txBox="1"/>
          <p:nvPr/>
        </p:nvSpPr>
        <p:spPr>
          <a:xfrm>
            <a:off x="4251185" y="2453275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ko-KR" altLang="en-US" sz="24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Rectangle: Rounded Corners 32">
            <a:extLst>
              <a:ext uri="{FF2B5EF4-FFF2-40B4-BE49-F238E27FC236}">
                <a16:creationId xmlns:a16="http://schemas.microsoft.com/office/drawing/2014/main" id="{9AAC2512-86D2-4270-8173-5CC5EC7CA613}"/>
              </a:ext>
            </a:extLst>
          </p:cNvPr>
          <p:cNvSpPr/>
          <p:nvPr/>
        </p:nvSpPr>
        <p:spPr>
          <a:xfrm>
            <a:off x="4293499" y="5166981"/>
            <a:ext cx="570852" cy="570850"/>
          </a:xfrm>
          <a:prstGeom prst="roundRect">
            <a:avLst/>
          </a:prstGeom>
          <a:solidFill>
            <a:schemeClr val="accent4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Rectangle: Rounded Corners 21">
            <a:extLst>
              <a:ext uri="{FF2B5EF4-FFF2-40B4-BE49-F238E27FC236}">
                <a16:creationId xmlns:a16="http://schemas.microsoft.com/office/drawing/2014/main" id="{962F9C9B-8EAE-4B7A-A3EB-7C4C68DA5714}"/>
              </a:ext>
            </a:extLst>
          </p:cNvPr>
          <p:cNvSpPr/>
          <p:nvPr/>
        </p:nvSpPr>
        <p:spPr>
          <a:xfrm>
            <a:off x="4251185" y="5116600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F31C9D-AF48-4B1F-AF06-124CD09386DA}"/>
              </a:ext>
            </a:extLst>
          </p:cNvPr>
          <p:cNvSpPr txBox="1"/>
          <p:nvPr/>
        </p:nvSpPr>
        <p:spPr>
          <a:xfrm>
            <a:off x="5050553" y="5171193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흐름 </a:t>
            </a:r>
            <a:r>
              <a:rPr lang="ko-KR" altLang="en-US" sz="2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548201-10EB-4259-8812-D7B4D54206E5}"/>
              </a:ext>
            </a:extLst>
          </p:cNvPr>
          <p:cNvSpPr txBox="1"/>
          <p:nvPr/>
        </p:nvSpPr>
        <p:spPr>
          <a:xfrm>
            <a:off x="4251185" y="5171193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endParaRPr lang="ko-KR" altLang="en-US" sz="24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Rectangle: Rounded Corners 29">
            <a:extLst>
              <a:ext uri="{FF2B5EF4-FFF2-40B4-BE49-F238E27FC236}">
                <a16:creationId xmlns:a16="http://schemas.microsoft.com/office/drawing/2014/main" id="{BE22EBB6-FF88-457D-B408-0284859D3A63}"/>
              </a:ext>
            </a:extLst>
          </p:cNvPr>
          <p:cNvSpPr/>
          <p:nvPr/>
        </p:nvSpPr>
        <p:spPr>
          <a:xfrm>
            <a:off x="8188491" y="989736"/>
            <a:ext cx="570852" cy="570850"/>
          </a:xfrm>
          <a:prstGeom prst="roundRect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9" name="Rectangle: Rounded Corners 6">
            <a:extLst>
              <a:ext uri="{FF2B5EF4-FFF2-40B4-BE49-F238E27FC236}">
                <a16:creationId xmlns:a16="http://schemas.microsoft.com/office/drawing/2014/main" id="{B26F1DD0-EF7B-47BB-9E5C-9112D7EC2374}"/>
              </a:ext>
            </a:extLst>
          </p:cNvPr>
          <p:cNvSpPr/>
          <p:nvPr/>
        </p:nvSpPr>
        <p:spPr>
          <a:xfrm>
            <a:off x="8146177" y="939355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4290EE-EE9F-4821-8596-6C0EE95B5EA8}"/>
              </a:ext>
            </a:extLst>
          </p:cNvPr>
          <p:cNvSpPr txBox="1"/>
          <p:nvPr/>
        </p:nvSpPr>
        <p:spPr>
          <a:xfrm>
            <a:off x="8945545" y="993948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서비스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268A1F-0D6E-4861-BBA0-25C088D586E0}"/>
              </a:ext>
            </a:extLst>
          </p:cNvPr>
          <p:cNvSpPr txBox="1"/>
          <p:nvPr/>
        </p:nvSpPr>
        <p:spPr>
          <a:xfrm>
            <a:off x="8146177" y="993948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endParaRPr lang="ko-KR" altLang="en-US" sz="2400" b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2" name="Rectangle: Rounded Corners 31">
            <a:extLst>
              <a:ext uri="{FF2B5EF4-FFF2-40B4-BE49-F238E27FC236}">
                <a16:creationId xmlns:a16="http://schemas.microsoft.com/office/drawing/2014/main" id="{66512CEF-0999-46DF-B8D3-7AFB3145A824}"/>
              </a:ext>
            </a:extLst>
          </p:cNvPr>
          <p:cNvSpPr/>
          <p:nvPr/>
        </p:nvSpPr>
        <p:spPr>
          <a:xfrm>
            <a:off x="8188491" y="3863008"/>
            <a:ext cx="570852" cy="570850"/>
          </a:xfrm>
          <a:prstGeom prst="roundRect">
            <a:avLst/>
          </a:prstGeom>
          <a:solidFill>
            <a:schemeClr val="accent3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3" name="Rectangle: Rounded Corners 16">
            <a:extLst>
              <a:ext uri="{FF2B5EF4-FFF2-40B4-BE49-F238E27FC236}">
                <a16:creationId xmlns:a16="http://schemas.microsoft.com/office/drawing/2014/main" id="{B3EC73FA-7863-4915-8D9E-890464113631}"/>
              </a:ext>
            </a:extLst>
          </p:cNvPr>
          <p:cNvSpPr/>
          <p:nvPr/>
        </p:nvSpPr>
        <p:spPr>
          <a:xfrm>
            <a:off x="8146177" y="3812627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1F0F9C-8971-4489-9DF9-4841F31A2BFB}"/>
              </a:ext>
            </a:extLst>
          </p:cNvPr>
          <p:cNvSpPr txBox="1"/>
          <p:nvPr/>
        </p:nvSpPr>
        <p:spPr>
          <a:xfrm>
            <a:off x="8945545" y="3867220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소감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ADA0D4-1E75-40A9-A54D-CFBF513F0CFA}"/>
              </a:ext>
            </a:extLst>
          </p:cNvPr>
          <p:cNvSpPr txBox="1"/>
          <p:nvPr/>
        </p:nvSpPr>
        <p:spPr>
          <a:xfrm>
            <a:off x="8146177" y="3867220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endParaRPr lang="ko-KR" altLang="en-US" sz="2400" b="1" dirty="0">
              <a:solidFill>
                <a:schemeClr val="accent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6" name="Rectangle: Rounded Corners 30">
            <a:extLst>
              <a:ext uri="{FF2B5EF4-FFF2-40B4-BE49-F238E27FC236}">
                <a16:creationId xmlns:a16="http://schemas.microsoft.com/office/drawing/2014/main" id="{63509D39-5EAA-4880-9C0A-F168ACAF6598}"/>
              </a:ext>
            </a:extLst>
          </p:cNvPr>
          <p:cNvSpPr/>
          <p:nvPr/>
        </p:nvSpPr>
        <p:spPr>
          <a:xfrm>
            <a:off x="8188491" y="2451562"/>
            <a:ext cx="570852" cy="570850"/>
          </a:xfrm>
          <a:prstGeom prst="roundRect">
            <a:avLst/>
          </a:prstGeom>
          <a:solidFill>
            <a:schemeClr val="accent2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C4128BDC-0AD6-4529-BF79-AFB8C09ED33F}"/>
              </a:ext>
            </a:extLst>
          </p:cNvPr>
          <p:cNvSpPr/>
          <p:nvPr/>
        </p:nvSpPr>
        <p:spPr>
          <a:xfrm>
            <a:off x="8146177" y="2401181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90F30C-9A33-412D-840D-73E6E804565E}"/>
              </a:ext>
            </a:extLst>
          </p:cNvPr>
          <p:cNvSpPr txBox="1"/>
          <p:nvPr/>
        </p:nvSpPr>
        <p:spPr>
          <a:xfrm>
            <a:off x="8945545" y="2455774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A040EB-DDAE-4BED-9BB7-1629C05B40DD}"/>
              </a:ext>
            </a:extLst>
          </p:cNvPr>
          <p:cNvSpPr txBox="1"/>
          <p:nvPr/>
        </p:nvSpPr>
        <p:spPr>
          <a:xfrm>
            <a:off x="8146177" y="2455774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</a:t>
            </a:r>
            <a:endParaRPr lang="ko-KR" altLang="en-US" sz="24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0" name="Rectangle: Rounded Corners 32">
            <a:extLst>
              <a:ext uri="{FF2B5EF4-FFF2-40B4-BE49-F238E27FC236}">
                <a16:creationId xmlns:a16="http://schemas.microsoft.com/office/drawing/2014/main" id="{9AAC2512-86D2-4270-8173-5CC5EC7CA613}"/>
              </a:ext>
            </a:extLst>
          </p:cNvPr>
          <p:cNvSpPr/>
          <p:nvPr/>
        </p:nvSpPr>
        <p:spPr>
          <a:xfrm>
            <a:off x="8188491" y="5169480"/>
            <a:ext cx="570852" cy="570850"/>
          </a:xfrm>
          <a:prstGeom prst="roundRect">
            <a:avLst/>
          </a:prstGeom>
          <a:solidFill>
            <a:schemeClr val="accent4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1" name="Rectangle: Rounded Corners 21">
            <a:extLst>
              <a:ext uri="{FF2B5EF4-FFF2-40B4-BE49-F238E27FC236}">
                <a16:creationId xmlns:a16="http://schemas.microsoft.com/office/drawing/2014/main" id="{962F9C9B-8EAE-4B7A-A3EB-7C4C68DA5714}"/>
              </a:ext>
            </a:extLst>
          </p:cNvPr>
          <p:cNvSpPr/>
          <p:nvPr/>
        </p:nvSpPr>
        <p:spPr>
          <a:xfrm>
            <a:off x="8146177" y="5119099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F31C9D-AF48-4B1F-AF06-124CD09386DA}"/>
              </a:ext>
            </a:extLst>
          </p:cNvPr>
          <p:cNvSpPr txBox="1"/>
          <p:nvPr/>
        </p:nvSpPr>
        <p:spPr>
          <a:xfrm>
            <a:off x="8945545" y="5173692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기술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스텍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48201-10EB-4259-8812-D7B4D54206E5}"/>
              </a:ext>
            </a:extLst>
          </p:cNvPr>
          <p:cNvSpPr txBox="1"/>
          <p:nvPr/>
        </p:nvSpPr>
        <p:spPr>
          <a:xfrm>
            <a:off x="8146177" y="5173692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</a:t>
            </a:r>
            <a:endParaRPr lang="ko-KR" altLang="en-US" sz="24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4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1"/>
                </a:solidFill>
              </a:rPr>
              <a:t>- 1 -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86">
            <a:extLst>
              <a:ext uri="{FF2B5EF4-FFF2-40B4-BE49-F238E27FC236}">
                <a16:creationId xmlns:a16="http://schemas.microsoft.com/office/drawing/2014/main" id="{9CA0209F-C1AE-4732-A52F-F01B22DE0D98}"/>
              </a:ext>
            </a:extLst>
          </p:cNvPr>
          <p:cNvSpPr/>
          <p:nvPr/>
        </p:nvSpPr>
        <p:spPr>
          <a:xfrm rot="19606927" flipH="1">
            <a:off x="225388" y="1388141"/>
            <a:ext cx="650365" cy="473148"/>
          </a:xfrm>
          <a:custGeom>
            <a:avLst/>
            <a:gdLst>
              <a:gd name="connsiteX0" fmla="*/ 1428658 w 1445031"/>
              <a:gd name="connsiteY0" fmla="*/ 18855 h 1051276"/>
              <a:gd name="connsiteX1" fmla="*/ 1444406 w 1445031"/>
              <a:gd name="connsiteY1" fmla="*/ 153540 h 1051276"/>
              <a:gd name="connsiteX2" fmla="*/ 1411029 w 1445031"/>
              <a:gd name="connsiteY2" fmla="*/ 289809 h 1051276"/>
              <a:gd name="connsiteX3" fmla="*/ 1263290 w 1445031"/>
              <a:gd name="connsiteY3" fmla="*/ 442786 h 1051276"/>
              <a:gd name="connsiteX4" fmla="*/ 1207160 w 1445031"/>
              <a:gd name="connsiteY4" fmla="*/ 471478 h 1051276"/>
              <a:gd name="connsiteX5" fmla="*/ 1143395 w 1445031"/>
              <a:gd name="connsiteY5" fmla="*/ 497478 h 1051276"/>
              <a:gd name="connsiteX6" fmla="*/ 1059752 w 1445031"/>
              <a:gd name="connsiteY6" fmla="*/ 536607 h 1051276"/>
              <a:gd name="connsiteX7" fmla="*/ 976257 w 1445031"/>
              <a:gd name="connsiteY7" fmla="*/ 621060 h 1051276"/>
              <a:gd name="connsiteX8" fmla="*/ 1061817 w 1445031"/>
              <a:gd name="connsiteY8" fmla="*/ 439540 h 1051276"/>
              <a:gd name="connsiteX9" fmla="*/ 1188535 w 1445031"/>
              <a:gd name="connsiteY9" fmla="*/ 284240 h 1051276"/>
              <a:gd name="connsiteX10" fmla="*/ 946016 w 1445031"/>
              <a:gd name="connsiteY10" fmla="*/ 592368 h 1051276"/>
              <a:gd name="connsiteX11" fmla="*/ 909358 w 1445031"/>
              <a:gd name="connsiteY11" fmla="*/ 440720 h 1051276"/>
              <a:gd name="connsiteX12" fmla="*/ 909542 w 1445031"/>
              <a:gd name="connsiteY12" fmla="*/ 359327 h 1051276"/>
              <a:gd name="connsiteX13" fmla="*/ 949224 w 1445031"/>
              <a:gd name="connsiteY13" fmla="*/ 262666 h 1051276"/>
              <a:gd name="connsiteX14" fmla="*/ 1078118 w 1445031"/>
              <a:gd name="connsiteY14" fmla="*/ 172459 h 1051276"/>
              <a:gd name="connsiteX15" fmla="*/ 1271293 w 1445031"/>
              <a:gd name="connsiteY15" fmla="*/ 120975 h 1051276"/>
              <a:gd name="connsiteX16" fmla="*/ 1383259 w 1445031"/>
              <a:gd name="connsiteY16" fmla="*/ 72663 h 1051276"/>
              <a:gd name="connsiteX17" fmla="*/ 1428658 w 1445031"/>
              <a:gd name="connsiteY17" fmla="*/ 18855 h 1051276"/>
              <a:gd name="connsiteX18" fmla="*/ 166 w 1445031"/>
              <a:gd name="connsiteY18" fmla="*/ 0 h 1051276"/>
              <a:gd name="connsiteX19" fmla="*/ 220147 w 1445031"/>
              <a:gd name="connsiteY19" fmla="*/ 58766 h 1051276"/>
              <a:gd name="connsiteX20" fmla="*/ 482896 w 1445031"/>
              <a:gd name="connsiteY20" fmla="*/ 36780 h 1051276"/>
              <a:gd name="connsiteX21" fmla="*/ 686477 w 1445031"/>
              <a:gd name="connsiteY21" fmla="*/ 74704 h 1051276"/>
              <a:gd name="connsiteX22" fmla="*/ 842644 w 1445031"/>
              <a:gd name="connsiteY22" fmla="*/ 269105 h 1051276"/>
              <a:gd name="connsiteX23" fmla="*/ 867874 w 1445031"/>
              <a:gd name="connsiteY23" fmla="*/ 395721 h 1051276"/>
              <a:gd name="connsiteX24" fmla="*/ 870345 w 1445031"/>
              <a:gd name="connsiteY24" fmla="*/ 457275 h 1051276"/>
              <a:gd name="connsiteX25" fmla="*/ 874900 w 1445031"/>
              <a:gd name="connsiteY25" fmla="*/ 513438 h 1051276"/>
              <a:gd name="connsiteX26" fmla="*/ 829617 w 1445031"/>
              <a:gd name="connsiteY26" fmla="*/ 463337 h 1051276"/>
              <a:gd name="connsiteX27" fmla="*/ 730391 w 1445031"/>
              <a:gd name="connsiteY27" fmla="*/ 372495 h 1051276"/>
              <a:gd name="connsiteX28" fmla="*/ 437207 w 1445031"/>
              <a:gd name="connsiteY28" fmla="*/ 228906 h 1051276"/>
              <a:gd name="connsiteX29" fmla="*/ 426415 w 1445031"/>
              <a:gd name="connsiteY29" fmla="*/ 228692 h 1051276"/>
              <a:gd name="connsiteX30" fmla="*/ 426274 w 1445031"/>
              <a:gd name="connsiteY30" fmla="*/ 228624 h 1051276"/>
              <a:gd name="connsiteX31" fmla="*/ 426118 w 1445031"/>
              <a:gd name="connsiteY31" fmla="*/ 229070 h 1051276"/>
              <a:gd name="connsiteX32" fmla="*/ 426415 w 1445031"/>
              <a:gd name="connsiteY32" fmla="*/ 228692 h 1051276"/>
              <a:gd name="connsiteX33" fmla="*/ 535955 w 1445031"/>
              <a:gd name="connsiteY33" fmla="*/ 283971 h 1051276"/>
              <a:gd name="connsiteX34" fmla="*/ 1045428 w 1445031"/>
              <a:gd name="connsiteY34" fmla="*/ 865128 h 1051276"/>
              <a:gd name="connsiteX35" fmla="*/ 1087578 w 1445031"/>
              <a:gd name="connsiteY35" fmla="*/ 986821 h 1051276"/>
              <a:gd name="connsiteX36" fmla="*/ 1095351 w 1445031"/>
              <a:gd name="connsiteY36" fmla="*/ 1012624 h 1051276"/>
              <a:gd name="connsiteX37" fmla="*/ 1096035 w 1445031"/>
              <a:gd name="connsiteY37" fmla="*/ 1015239 h 1051276"/>
              <a:gd name="connsiteX38" fmla="*/ 1035073 w 1445031"/>
              <a:gd name="connsiteY38" fmla="*/ 1047847 h 1051276"/>
              <a:gd name="connsiteX39" fmla="*/ 1026734 w 1445031"/>
              <a:gd name="connsiteY39" fmla="*/ 1051276 h 1051276"/>
              <a:gd name="connsiteX40" fmla="*/ 1005318 w 1445031"/>
              <a:gd name="connsiteY40" fmla="*/ 946425 h 1051276"/>
              <a:gd name="connsiteX41" fmla="*/ 916036 w 1445031"/>
              <a:gd name="connsiteY41" fmla="*/ 719587 h 1051276"/>
              <a:gd name="connsiteX42" fmla="*/ 673859 w 1445031"/>
              <a:gd name="connsiteY42" fmla="*/ 519442 h 1051276"/>
              <a:gd name="connsiteX43" fmla="*/ 478293 w 1445031"/>
              <a:gd name="connsiteY43" fmla="*/ 477081 h 1051276"/>
              <a:gd name="connsiteX44" fmla="*/ 9507 w 1445031"/>
              <a:gd name="connsiteY44" fmla="*/ 61513 h 1051276"/>
              <a:gd name="connsiteX45" fmla="*/ 50 w 1445031"/>
              <a:gd name="connsiteY45" fmla="*/ 5869 h 1051276"/>
              <a:gd name="connsiteX46" fmla="*/ 166 w 1445031"/>
              <a:gd name="connsiteY46" fmla="*/ 0 h 105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5031" h="1051276">
                <a:moveTo>
                  <a:pt x="1428658" y="18855"/>
                </a:moveTo>
                <a:cubicBezTo>
                  <a:pt x="1441161" y="65214"/>
                  <a:pt x="1447061" y="119869"/>
                  <a:pt x="1444406" y="153540"/>
                </a:cubicBezTo>
                <a:cubicBezTo>
                  <a:pt x="1440902" y="200856"/>
                  <a:pt x="1433047" y="247509"/>
                  <a:pt x="1411029" y="289809"/>
                </a:cubicBezTo>
                <a:cubicBezTo>
                  <a:pt x="1377101" y="355086"/>
                  <a:pt x="1326760" y="404763"/>
                  <a:pt x="1263290" y="442786"/>
                </a:cubicBezTo>
                <a:cubicBezTo>
                  <a:pt x="1244961" y="453776"/>
                  <a:pt x="1216749" y="467200"/>
                  <a:pt x="1207160" y="471478"/>
                </a:cubicBezTo>
                <a:cubicBezTo>
                  <a:pt x="1195027" y="476382"/>
                  <a:pt x="1160581" y="490139"/>
                  <a:pt x="1143395" y="497478"/>
                </a:cubicBezTo>
                <a:cubicBezTo>
                  <a:pt x="1115072" y="509537"/>
                  <a:pt x="1089108" y="513741"/>
                  <a:pt x="1059752" y="536607"/>
                </a:cubicBezTo>
                <a:cubicBezTo>
                  <a:pt x="1013911" y="572564"/>
                  <a:pt x="1000082" y="588607"/>
                  <a:pt x="976257" y="621060"/>
                </a:cubicBezTo>
                <a:cubicBezTo>
                  <a:pt x="998938" y="557702"/>
                  <a:pt x="1026635" y="496888"/>
                  <a:pt x="1061817" y="439540"/>
                </a:cubicBezTo>
                <a:cubicBezTo>
                  <a:pt x="1097037" y="382081"/>
                  <a:pt x="1138712" y="329897"/>
                  <a:pt x="1188535" y="284240"/>
                </a:cubicBezTo>
                <a:cubicBezTo>
                  <a:pt x="1106884" y="325656"/>
                  <a:pt x="1002109" y="413355"/>
                  <a:pt x="946016" y="592368"/>
                </a:cubicBezTo>
                <a:cubicBezTo>
                  <a:pt x="927023" y="541955"/>
                  <a:pt x="919426" y="491023"/>
                  <a:pt x="909358" y="440720"/>
                </a:cubicBezTo>
                <a:cubicBezTo>
                  <a:pt x="906777" y="425968"/>
                  <a:pt x="906998" y="386212"/>
                  <a:pt x="909542" y="359327"/>
                </a:cubicBezTo>
                <a:cubicBezTo>
                  <a:pt x="912935" y="323628"/>
                  <a:pt x="928867" y="291764"/>
                  <a:pt x="949224" y="262666"/>
                </a:cubicBezTo>
                <a:cubicBezTo>
                  <a:pt x="981089" y="217083"/>
                  <a:pt x="1027962" y="191931"/>
                  <a:pt x="1078118" y="172459"/>
                </a:cubicBezTo>
                <a:cubicBezTo>
                  <a:pt x="1140555" y="148229"/>
                  <a:pt x="1207418" y="140042"/>
                  <a:pt x="1271293" y="120975"/>
                </a:cubicBezTo>
                <a:cubicBezTo>
                  <a:pt x="1310422" y="109321"/>
                  <a:pt x="1349219" y="96377"/>
                  <a:pt x="1383259" y="72663"/>
                </a:cubicBezTo>
                <a:cubicBezTo>
                  <a:pt x="1402216" y="59460"/>
                  <a:pt x="1417446" y="42864"/>
                  <a:pt x="1428658" y="18855"/>
                </a:cubicBezTo>
                <a:close/>
                <a:moveTo>
                  <a:pt x="166" y="0"/>
                </a:moveTo>
                <a:cubicBezTo>
                  <a:pt x="62497" y="64142"/>
                  <a:pt x="142096" y="60378"/>
                  <a:pt x="220147" y="58766"/>
                </a:cubicBezTo>
                <a:cubicBezTo>
                  <a:pt x="308097" y="56939"/>
                  <a:pt x="394913" y="39400"/>
                  <a:pt x="482896" y="36780"/>
                </a:cubicBezTo>
                <a:cubicBezTo>
                  <a:pt x="553532" y="34659"/>
                  <a:pt x="622469" y="41900"/>
                  <a:pt x="686477" y="74704"/>
                </a:cubicBezTo>
                <a:cubicBezTo>
                  <a:pt x="764094" y="114472"/>
                  <a:pt x="815497" y="187757"/>
                  <a:pt x="842644" y="269105"/>
                </a:cubicBezTo>
                <a:cubicBezTo>
                  <a:pt x="856291" y="310045"/>
                  <a:pt x="864280" y="352791"/>
                  <a:pt x="867874" y="395721"/>
                </a:cubicBezTo>
                <a:cubicBezTo>
                  <a:pt x="869594" y="416196"/>
                  <a:pt x="870257" y="436771"/>
                  <a:pt x="870345" y="457275"/>
                </a:cubicBezTo>
                <a:cubicBezTo>
                  <a:pt x="870398" y="471259"/>
                  <a:pt x="864581" y="501947"/>
                  <a:pt x="874900" y="513438"/>
                </a:cubicBezTo>
                <a:cubicBezTo>
                  <a:pt x="858392" y="495061"/>
                  <a:pt x="844578" y="478664"/>
                  <a:pt x="829617" y="463337"/>
                </a:cubicBezTo>
                <a:cubicBezTo>
                  <a:pt x="811603" y="444906"/>
                  <a:pt x="737027" y="377660"/>
                  <a:pt x="730391" y="372495"/>
                </a:cubicBezTo>
                <a:cubicBezTo>
                  <a:pt x="642561" y="304497"/>
                  <a:pt x="544660" y="256917"/>
                  <a:pt x="437207" y="228906"/>
                </a:cubicBezTo>
                <a:cubicBezTo>
                  <a:pt x="433844" y="228022"/>
                  <a:pt x="429930" y="223694"/>
                  <a:pt x="426415" y="228692"/>
                </a:cubicBezTo>
                <a:cubicBezTo>
                  <a:pt x="426368" y="228670"/>
                  <a:pt x="426321" y="228647"/>
                  <a:pt x="426274" y="228624"/>
                </a:cubicBezTo>
                <a:cubicBezTo>
                  <a:pt x="426207" y="228766"/>
                  <a:pt x="426221" y="228917"/>
                  <a:pt x="426118" y="229070"/>
                </a:cubicBezTo>
                <a:cubicBezTo>
                  <a:pt x="426118" y="229070"/>
                  <a:pt x="426415" y="228692"/>
                  <a:pt x="426415" y="228692"/>
                </a:cubicBezTo>
                <a:cubicBezTo>
                  <a:pt x="463773" y="245411"/>
                  <a:pt x="500579" y="263226"/>
                  <a:pt x="535955" y="283971"/>
                </a:cubicBezTo>
                <a:cubicBezTo>
                  <a:pt x="760097" y="415154"/>
                  <a:pt x="943465" y="626538"/>
                  <a:pt x="1045428" y="865128"/>
                </a:cubicBezTo>
                <a:cubicBezTo>
                  <a:pt x="1062329" y="904646"/>
                  <a:pt x="1076392" y="945323"/>
                  <a:pt x="1087578" y="986821"/>
                </a:cubicBezTo>
                <a:cubicBezTo>
                  <a:pt x="1089031" y="992204"/>
                  <a:pt x="1092038" y="1001509"/>
                  <a:pt x="1095351" y="1012624"/>
                </a:cubicBezTo>
                <a:lnTo>
                  <a:pt x="1096035" y="1015239"/>
                </a:lnTo>
                <a:lnTo>
                  <a:pt x="1035073" y="1047847"/>
                </a:lnTo>
                <a:lnTo>
                  <a:pt x="1026734" y="1051276"/>
                </a:lnTo>
                <a:lnTo>
                  <a:pt x="1005318" y="946425"/>
                </a:lnTo>
                <a:cubicBezTo>
                  <a:pt x="984277" y="867300"/>
                  <a:pt x="957712" y="790362"/>
                  <a:pt x="916036" y="719587"/>
                </a:cubicBezTo>
                <a:cubicBezTo>
                  <a:pt x="859655" y="623810"/>
                  <a:pt x="781068" y="554070"/>
                  <a:pt x="673859" y="519442"/>
                </a:cubicBezTo>
                <a:cubicBezTo>
                  <a:pt x="610094" y="498834"/>
                  <a:pt x="544145" y="487877"/>
                  <a:pt x="478293" y="477081"/>
                </a:cubicBezTo>
                <a:cubicBezTo>
                  <a:pt x="254112" y="440297"/>
                  <a:pt x="64247" y="286790"/>
                  <a:pt x="9507" y="61513"/>
                </a:cubicBezTo>
                <a:cubicBezTo>
                  <a:pt x="5072" y="43210"/>
                  <a:pt x="1717" y="24643"/>
                  <a:pt x="50" y="5869"/>
                </a:cubicBezTo>
                <a:cubicBezTo>
                  <a:pt x="-94" y="4355"/>
                  <a:pt x="113" y="2836"/>
                  <a:pt x="166" y="0"/>
                </a:cubicBezTo>
                <a:close/>
              </a:path>
            </a:pathLst>
          </a:custGeom>
          <a:solidFill>
            <a:schemeClr val="bg1"/>
          </a:solidFill>
          <a:ln w="54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40000" y="360000"/>
            <a:ext cx="4680000" cy="720000"/>
          </a:xfrm>
        </p:spPr>
        <p:txBody>
          <a:bodyPr/>
          <a:lstStyle/>
          <a:p>
            <a:pPr algn="l"/>
            <a:r>
              <a:rPr lang="ko-KR" altLang="en-US" sz="28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초기화면</a:t>
            </a:r>
            <a:endParaRPr lang="en-US" altLang="ko-KR" sz="2800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59999"/>
            <a:ext cx="468000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미세먼지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미세먼지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질병상관</a:t>
            </a:r>
            <a:r>
              <a:rPr lang="ko-KR" altLang="en-US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60000"/>
            <a:ext cx="163471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기상정보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0000" y="180000"/>
            <a:ext cx="8280000" cy="6480000"/>
            <a:chOff x="360000" y="360000"/>
            <a:chExt cx="7996800" cy="612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00" y="360000"/>
              <a:ext cx="7996800" cy="6120000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8" t="10895" r="11977" b="8633"/>
            <a:stretch/>
          </p:blipFill>
          <p:spPr>
            <a:xfrm>
              <a:off x="360000" y="1762124"/>
              <a:ext cx="3507150" cy="4400551"/>
            </a:xfrm>
            <a:prstGeom prst="rect">
              <a:avLst/>
            </a:prstGeom>
          </p:spPr>
        </p:pic>
      </p:grp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- 17 -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39999" y="360000"/>
            <a:ext cx="3409126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기상정보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생활 지수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0000" y="180000"/>
            <a:ext cx="8280000" cy="6480000"/>
            <a:chOff x="180000" y="180000"/>
            <a:chExt cx="8280000" cy="6480000"/>
          </a:xfrm>
        </p:grpSpPr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000" y="180000"/>
              <a:ext cx="8280000" cy="6480000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8" t="10895" r="11977" b="8633"/>
            <a:stretch/>
          </p:blipFill>
          <p:spPr>
            <a:xfrm>
              <a:off x="180000" y="1663627"/>
              <a:ext cx="3631353" cy="4659407"/>
            </a:xfrm>
            <a:prstGeom prst="rect">
              <a:avLst/>
            </a:prstGeom>
          </p:spPr>
        </p:pic>
      </p:grp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- 18 -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60000"/>
            <a:ext cx="468000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캘린더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- 19 -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1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60000"/>
            <a:ext cx="468000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캘린더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탄소 계산기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- 20 -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9525" y="388575"/>
            <a:ext cx="3552000" cy="11830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캘린더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탄소 계산기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보기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- 21 -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2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전체 상관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선택 상관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118967"/>
            <a:ext cx="477715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14400" indent="-914400">
              <a:buAutoNum type="arabicPeriod"/>
            </a:pP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주제 </a:t>
            </a:r>
            <a:r>
              <a:rPr lang="ko-KR" altLang="en-US" sz="4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선정 및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endParaRPr lang="en-US" altLang="ko-KR" sz="4800" b="1" dirty="0" smtClean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기대효과 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30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질병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코로나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1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미래 예측 비교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7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60000"/>
            <a:ext cx="468000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메뉴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- 27 -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74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메뉴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 활동 내역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- 28 -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0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47580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메뉴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일별 감소량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- 29 -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55200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메뉴</a:t>
            </a:r>
            <a:endParaRPr lang="en-US" altLang="ko-KR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캠페인 참여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기여도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- 30 -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 메뉴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내정보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수정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- 31 -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6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0082" r="11685" b="9640"/>
          <a:stretch/>
        </p:blipFill>
        <p:spPr>
          <a:xfrm>
            <a:off x="358807" y="1440000"/>
            <a:ext cx="4480601" cy="5168945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6-1.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기상예보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832031" y="1314876"/>
            <a:ext cx="2280201" cy="1529448"/>
            <a:chOff x="5509114" y="1625877"/>
            <a:chExt cx="2280201" cy="1529448"/>
          </a:xfrm>
        </p:grpSpPr>
        <p:sp>
          <p:nvSpPr>
            <p:cNvPr id="56" name="타원형 설명선 55"/>
            <p:cNvSpPr/>
            <p:nvPr/>
          </p:nvSpPr>
          <p:spPr>
            <a:xfrm>
              <a:off x="5664411" y="1641634"/>
              <a:ext cx="1888817" cy="1513691"/>
            </a:xfrm>
            <a:prstGeom prst="wedgeEllipseCallout">
              <a:avLst>
                <a:gd name="adj1" fmla="val -59730"/>
                <a:gd name="adj2" fmla="val 232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114" y="1625877"/>
              <a:ext cx="2280201" cy="1452472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000" y="1501238"/>
            <a:ext cx="3805697" cy="1985787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3000"/>
              </a:prstClr>
            </a:outerShdw>
          </a:effectLst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85" y="3904016"/>
            <a:ext cx="2802951" cy="280295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7" r="4509" b="43789"/>
          <a:stretch/>
        </p:blipFill>
        <p:spPr>
          <a:xfrm>
            <a:off x="9041189" y="4730097"/>
            <a:ext cx="2832886" cy="115078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115244" y="5102270"/>
            <a:ext cx="689812" cy="5452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에어코리아 ( 구 우리동네대기정보 ) - Google Play 앱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22" y="2494131"/>
            <a:ext cx="1657667" cy="1657667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셈 기호 2"/>
          <p:cNvSpPr/>
          <p:nvPr/>
        </p:nvSpPr>
        <p:spPr>
          <a:xfrm>
            <a:off x="3367958" y="1084246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곱셈 기호 17"/>
          <p:cNvSpPr/>
          <p:nvPr/>
        </p:nvSpPr>
        <p:spPr>
          <a:xfrm>
            <a:off x="5425682" y="4302963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4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주제 </a:t>
            </a:r>
            <a:r>
              <a:rPr lang="ko-KR" altLang="en-US" sz="4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선정 및 기대효과</a:t>
            </a:r>
            <a:endParaRPr lang="en-US" altLang="ko-KR" sz="4800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AE87A9-5C75-454E-8F3E-0DA070F773C1}"/>
              </a:ext>
            </a:extLst>
          </p:cNvPr>
          <p:cNvGrpSpPr/>
          <p:nvPr/>
        </p:nvGrpSpPr>
        <p:grpSpPr>
          <a:xfrm flipH="1">
            <a:off x="3573718" y="3110016"/>
            <a:ext cx="1275532" cy="1492575"/>
            <a:chOff x="3025302" y="2752841"/>
            <a:chExt cx="1225617" cy="2419117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505F504-1C44-4B28-A53E-C160CA18A8E4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B57EBBB6-FC1D-443C-83B4-F8902600115C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7AD545D-01DC-4A1F-860E-3A464252A6CB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18FB8D-35F7-4C2D-B656-6610055BA6FC}"/>
              </a:ext>
            </a:extLst>
          </p:cNvPr>
          <p:cNvGrpSpPr/>
          <p:nvPr/>
        </p:nvGrpSpPr>
        <p:grpSpPr>
          <a:xfrm flipH="1">
            <a:off x="5676108" y="3110016"/>
            <a:ext cx="1275532" cy="1492575"/>
            <a:chOff x="3025302" y="2752841"/>
            <a:chExt cx="1225617" cy="2419117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2006274A-9BAA-480E-A351-4B58F34B6E9A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A5E2567-4D5B-4E09-967E-4DF990E0FD44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103763B-F197-42BF-85C9-0F8D3160372D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7231BD-6314-4BD1-9F70-D4AE57998EB4}"/>
              </a:ext>
            </a:extLst>
          </p:cNvPr>
          <p:cNvGrpSpPr/>
          <p:nvPr/>
        </p:nvGrpSpPr>
        <p:grpSpPr>
          <a:xfrm flipH="1">
            <a:off x="7778498" y="3110016"/>
            <a:ext cx="1275532" cy="1492575"/>
            <a:chOff x="3025302" y="2752841"/>
            <a:chExt cx="1225617" cy="2419117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4AA58839-62A2-4C36-A167-0734EA6B6149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89D416E-A034-4265-A43C-C888FFB84C0E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F4D8D1A-7ABC-4BCB-96A8-5F855A9D17A4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7A3A8-E2A1-43F1-92B4-BF4B9505D9B9}"/>
              </a:ext>
            </a:extLst>
          </p:cNvPr>
          <p:cNvGrpSpPr/>
          <p:nvPr/>
        </p:nvGrpSpPr>
        <p:grpSpPr>
          <a:xfrm flipH="1">
            <a:off x="9880889" y="3110015"/>
            <a:ext cx="1275532" cy="1492575"/>
            <a:chOff x="3025302" y="2752841"/>
            <a:chExt cx="1225617" cy="2419117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5DD2D60D-8962-4ADD-B4E3-E427F65C251D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736821F-1635-461C-9282-0826EBDBF8B0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AC14A6A-830D-4825-9092-51576E812236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70A962-4173-4D5D-B9A1-F4A1C52F551A}"/>
              </a:ext>
            </a:extLst>
          </p:cNvPr>
          <p:cNvGrpSpPr/>
          <p:nvPr/>
        </p:nvGrpSpPr>
        <p:grpSpPr>
          <a:xfrm flipH="1">
            <a:off x="1471328" y="3110015"/>
            <a:ext cx="1275532" cy="1492575"/>
            <a:chOff x="3025302" y="2752841"/>
            <a:chExt cx="1225617" cy="2419117"/>
          </a:xfrm>
        </p:grpSpPr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0C538511-56F4-4EC7-9508-CB26D702E08B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A74CB43-66D6-4499-B4DB-34182110B7AF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9FB1CE0-A622-4FAA-9E86-E249DCCFFF73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5911EB-F5CE-4397-9DBC-802851700DBE}"/>
              </a:ext>
            </a:extLst>
          </p:cNvPr>
          <p:cNvSpPr txBox="1"/>
          <p:nvPr/>
        </p:nvSpPr>
        <p:spPr>
          <a:xfrm>
            <a:off x="9054030" y="4680000"/>
            <a:ext cx="253151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4) </a:t>
            </a:r>
            <a:r>
              <a:rPr lang="ko-KR" altLang="en-US" sz="3600" b="1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환경운동 </a:t>
            </a:r>
            <a:r>
              <a:rPr lang="ko-KR" altLang="en-US" sz="3600" b="1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활성화 웹</a:t>
            </a:r>
            <a:endParaRPr lang="en-US" altLang="ko-KR" sz="3600" b="1" dirty="0" smtClean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B8C8-F386-4C0E-84C8-EA5261B6B26D}"/>
              </a:ext>
            </a:extLst>
          </p:cNvPr>
          <p:cNvSpPr txBox="1"/>
          <p:nvPr/>
        </p:nvSpPr>
        <p:spPr>
          <a:xfrm>
            <a:off x="7342751" y="2160000"/>
            <a:ext cx="20180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4) </a:t>
            </a:r>
            <a:r>
              <a:rPr lang="ko-KR" altLang="en-US" sz="3600" b="1" dirty="0" smtClean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캠페인</a:t>
            </a:r>
            <a:endParaRPr lang="ko-KR" altLang="en-US" sz="36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D6A9D2-97EE-4269-A495-3DD557734258}"/>
              </a:ext>
            </a:extLst>
          </p:cNvPr>
          <p:cNvSpPr txBox="1"/>
          <p:nvPr/>
        </p:nvSpPr>
        <p:spPr>
          <a:xfrm>
            <a:off x="4849250" y="4680000"/>
            <a:ext cx="24935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3) </a:t>
            </a:r>
            <a:r>
              <a:rPr lang="ko-KR" altLang="en-US" sz="3600" b="1" dirty="0" smtClean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환경운동</a:t>
            </a:r>
            <a:endParaRPr lang="ko-KR" altLang="en-US" sz="3600" b="1" dirty="0">
              <a:solidFill>
                <a:schemeClr val="accent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D702-83B8-445E-A813-3B657918BC57}"/>
              </a:ext>
            </a:extLst>
          </p:cNvPr>
          <p:cNvSpPr txBox="1"/>
          <p:nvPr/>
        </p:nvSpPr>
        <p:spPr>
          <a:xfrm>
            <a:off x="3143209" y="2160000"/>
            <a:ext cx="17112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</a:t>
            </a:r>
            <a:r>
              <a:rPr lang="ko-KR" altLang="en-US" sz="36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질환</a:t>
            </a:r>
            <a:endParaRPr lang="ko-KR" altLang="en-US" sz="36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08D6AA-20EE-4D81-894F-2C808323F935}"/>
              </a:ext>
            </a:extLst>
          </p:cNvPr>
          <p:cNvSpPr txBox="1"/>
          <p:nvPr/>
        </p:nvSpPr>
        <p:spPr>
          <a:xfrm>
            <a:off x="461913" y="4680000"/>
            <a:ext cx="240754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</a:t>
            </a:r>
            <a:r>
              <a:rPr lang="ko-KR" altLang="en-US" sz="3200" b="1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 </a:t>
            </a:r>
            <a:r>
              <a:rPr lang="ko-KR" altLang="en-US" sz="3200" b="1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심각성</a:t>
            </a:r>
            <a:endParaRPr lang="ko-KR" altLang="en-US" sz="3200" b="1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5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760000" y="2160000"/>
            <a:ext cx="4822008" cy="1461934"/>
            <a:chOff x="864417" y="3217145"/>
            <a:chExt cx="4822008" cy="1461934"/>
          </a:xfrm>
        </p:grpSpPr>
        <p:sp>
          <p:nvSpPr>
            <p:cNvPr id="3" name="왼쪽으로 구부러진 화살표 2"/>
            <p:cNvSpPr/>
            <p:nvPr/>
          </p:nvSpPr>
          <p:spPr>
            <a:xfrm>
              <a:off x="4669048" y="3217145"/>
              <a:ext cx="1017377" cy="1461934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오른쪽으로 구부러진 화살표 3"/>
            <p:cNvSpPr/>
            <p:nvPr/>
          </p:nvSpPr>
          <p:spPr>
            <a:xfrm>
              <a:off x="864417" y="3217145"/>
              <a:ext cx="1032797" cy="146193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Picture 4" descr="File:Flask logo.svg - Wikipedia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363" y="3217145"/>
              <a:ext cx="2979685" cy="116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6-2.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기상예보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0082" r="11685" b="9640"/>
          <a:stretch/>
        </p:blipFill>
        <p:spPr>
          <a:xfrm>
            <a:off x="360000" y="1440000"/>
            <a:ext cx="4480601" cy="5168945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6892001" y="3973440"/>
            <a:ext cx="309894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실시간 데이터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곱셈 기호 20"/>
          <p:cNvSpPr/>
          <p:nvPr/>
        </p:nvSpPr>
        <p:spPr>
          <a:xfrm>
            <a:off x="6714141" y="3326268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9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0082" r="11685" b="9640"/>
          <a:stretch/>
        </p:blipFill>
        <p:spPr>
          <a:xfrm>
            <a:off x="360000" y="1440000"/>
            <a:ext cx="4480601" cy="5168945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0" y="2160000"/>
            <a:ext cx="6196235" cy="3175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3069" r="67043" b="26687"/>
          <a:stretch/>
        </p:blipFill>
        <p:spPr>
          <a:xfrm>
            <a:off x="5432084" y="3377074"/>
            <a:ext cx="6435462" cy="31128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8" name="직선 화살표 연결선 7"/>
          <p:cNvCxnSpPr>
            <a:stCxn id="6" idx="1"/>
            <a:endCxn id="17" idx="3"/>
          </p:cNvCxnSpPr>
          <p:nvPr/>
        </p:nvCxnSpPr>
        <p:spPr>
          <a:xfrm flipH="1" flipV="1">
            <a:off x="2693172" y="3355886"/>
            <a:ext cx="2738912" cy="1768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8" t="40651" r="56643" b="56877"/>
          <a:stretch/>
        </p:blipFill>
        <p:spPr>
          <a:xfrm>
            <a:off x="1541052" y="2991098"/>
            <a:ext cx="1152120" cy="729575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6-3.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기상예보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6-4.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기상예보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 rotWithShape="1">
          <a:blip r:embed="rId2"/>
          <a:srcRect l="47469" t="56410" r="31078" b="14059"/>
          <a:stretch/>
        </p:blipFill>
        <p:spPr>
          <a:xfrm>
            <a:off x="566475" y="1747044"/>
            <a:ext cx="4044853" cy="4260466"/>
          </a:xfrm>
          <a:prstGeom prst="rect">
            <a:avLst/>
          </a:prstGeom>
          <a:effectLst/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85" y="3904016"/>
            <a:ext cx="2802951" cy="280295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7" r="4509" b="43789"/>
          <a:stretch/>
        </p:blipFill>
        <p:spPr>
          <a:xfrm>
            <a:off x="9041189" y="4730097"/>
            <a:ext cx="2832886" cy="1150788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8115244" y="5102270"/>
            <a:ext cx="689812" cy="5452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425682" y="4302963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60000" y="2032970"/>
            <a:ext cx="5949066" cy="1916924"/>
            <a:chOff x="5760000" y="2032970"/>
            <a:chExt cx="5949066" cy="1916924"/>
          </a:xfrm>
        </p:grpSpPr>
        <p:pic>
          <p:nvPicPr>
            <p:cNvPr id="3074" name="Picture 2" descr="Advanced Test Report With Selenium Web Driver - Knoldus Blog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00" y="2160000"/>
              <a:ext cx="4711700" cy="1789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 Placeholder 1">
              <a:extLst>
                <a:ext uri="{FF2B5EF4-FFF2-40B4-BE49-F238E27FC236}">
                  <a16:creationId xmlns:a16="http://schemas.microsoft.com/office/drawing/2014/main" id="{D735F7F3-C1B5-4B60-A00A-4EB618DDFB5A}"/>
                </a:ext>
              </a:extLst>
            </p:cNvPr>
            <p:cNvSpPr txBox="1">
              <a:spLocks/>
            </p:cNvSpPr>
            <p:nvPr/>
          </p:nvSpPr>
          <p:spPr>
            <a:xfrm>
              <a:off x="8219768" y="2032970"/>
              <a:ext cx="3489298" cy="724247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3600" b="1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Crawling</a:t>
              </a:r>
              <a:endParaRPr lang="en-US" sz="3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4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2663" t="1689" r="2729"/>
          <a:stretch/>
        </p:blipFill>
        <p:spPr>
          <a:xfrm>
            <a:off x="5572403" y="1444250"/>
            <a:ext cx="6100254" cy="2513235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b="6865"/>
          <a:stretch/>
        </p:blipFill>
        <p:spPr>
          <a:xfrm>
            <a:off x="5572403" y="4052644"/>
            <a:ext cx="6100254" cy="2303706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6-5.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err="1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내정보</a:t>
            </a:r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메뉴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41221"/>
          <a:stretch/>
        </p:blipFill>
        <p:spPr>
          <a:xfrm>
            <a:off x="561298" y="1561038"/>
            <a:ext cx="3941876" cy="2835164"/>
          </a:xfrm>
          <a:prstGeom prst="rect">
            <a:avLst/>
          </a:prstGeom>
          <a:effectLst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63601" t="25390"/>
          <a:stretch/>
        </p:blipFill>
        <p:spPr>
          <a:xfrm>
            <a:off x="682616" y="4224068"/>
            <a:ext cx="2441038" cy="2115328"/>
          </a:xfrm>
          <a:prstGeom prst="rect">
            <a:avLst/>
          </a:prstGeom>
          <a:effectLst/>
        </p:spPr>
      </p:pic>
      <p:sp>
        <p:nvSpPr>
          <p:cNvPr id="6" name="십자형 5"/>
          <p:cNvSpPr/>
          <p:nvPr/>
        </p:nvSpPr>
        <p:spPr>
          <a:xfrm>
            <a:off x="4652769" y="3453227"/>
            <a:ext cx="1048403" cy="942975"/>
          </a:xfrm>
          <a:prstGeom prst="plus">
            <a:avLst>
              <a:gd name="adj" fmla="val 401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곱셈 기호 18"/>
          <p:cNvSpPr/>
          <p:nvPr/>
        </p:nvSpPr>
        <p:spPr>
          <a:xfrm>
            <a:off x="3600838" y="2864349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7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00865" y="1902116"/>
            <a:ext cx="3620005" cy="3696216"/>
            <a:chOff x="4476346" y="1394014"/>
            <a:chExt cx="3620005" cy="3696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346" y="1394014"/>
              <a:ext cx="3620005" cy="3696216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" name="직사각형 3"/>
            <p:cNvSpPr/>
            <p:nvPr/>
          </p:nvSpPr>
          <p:spPr>
            <a:xfrm>
              <a:off x="4476346" y="2862743"/>
              <a:ext cx="3620005" cy="75875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572800" y="1440000"/>
            <a:ext cx="4482000" cy="5169600"/>
            <a:chOff x="7286826" y="1440000"/>
            <a:chExt cx="4482000" cy="5169600"/>
          </a:xfrm>
        </p:grpSpPr>
        <p:sp>
          <p:nvSpPr>
            <p:cNvPr id="20" name="직사각형 19"/>
            <p:cNvSpPr/>
            <p:nvPr/>
          </p:nvSpPr>
          <p:spPr>
            <a:xfrm>
              <a:off x="7286826" y="1440000"/>
              <a:ext cx="4482000" cy="516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732206" y="1551987"/>
              <a:ext cx="3333895" cy="4730826"/>
              <a:chOff x="8002698" y="757084"/>
              <a:chExt cx="3589268" cy="5358582"/>
            </a:xfrm>
            <a:effectLst/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t="1971" b="6018"/>
              <a:stretch/>
            </p:blipFill>
            <p:spPr>
              <a:xfrm>
                <a:off x="8002698" y="757084"/>
                <a:ext cx="3589268" cy="5358582"/>
              </a:xfrm>
              <a:prstGeom prst="rect">
                <a:avLst/>
              </a:prstGeom>
              <a:effectLst/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8002698" y="2616991"/>
                <a:ext cx="3431254" cy="66472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6-6.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err="1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탄소계산기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981" y="4705670"/>
            <a:ext cx="1651843" cy="1785324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22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- 37 -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7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13115" y="1603226"/>
            <a:ext cx="3316433" cy="4620593"/>
            <a:chOff x="7603011" y="339509"/>
            <a:chExt cx="3779364" cy="59206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-1" t="843" r="61328" b="1625"/>
            <a:stretch/>
          </p:blipFill>
          <p:spPr>
            <a:xfrm>
              <a:off x="7603011" y="339509"/>
              <a:ext cx="3779364" cy="5920639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8" name="직사각형 17"/>
            <p:cNvSpPr/>
            <p:nvPr/>
          </p:nvSpPr>
          <p:spPr>
            <a:xfrm>
              <a:off x="8270011" y="1900178"/>
              <a:ext cx="1197839" cy="42844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6-7.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err="1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탄소계산기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28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63093"/>
          <a:stretch/>
        </p:blipFill>
        <p:spPr>
          <a:xfrm>
            <a:off x="5713050" y="1603226"/>
            <a:ext cx="3192136" cy="2639515"/>
          </a:xfrm>
          <a:prstGeom prst="rect">
            <a:avLst/>
          </a:prstGeom>
        </p:spPr>
      </p:pic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792196" y="4024800"/>
            <a:ext cx="4148217" cy="144193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경유지 없을 시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조건문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필요</a:t>
            </a:r>
            <a:endParaRPr lang="en-US" altLang="ko-KR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카카오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다중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경로지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URL</a:t>
            </a:r>
          </a:p>
          <a:p>
            <a:pPr algn="l"/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카카오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자동차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길찾기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URL</a:t>
            </a:r>
            <a:endParaRPr lang="en-US" sz="1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- 38 -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5728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49954" b="6865"/>
          <a:stretch/>
        </p:blipFill>
        <p:spPr>
          <a:xfrm>
            <a:off x="5692099" y="3253470"/>
            <a:ext cx="4243402" cy="3202024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6-8.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회원등급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842" t="20032" r="81619" b="53070"/>
          <a:stretch/>
        </p:blipFill>
        <p:spPr>
          <a:xfrm>
            <a:off x="495242" y="1784857"/>
            <a:ext cx="2436074" cy="122881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r="50052"/>
          <a:stretch/>
        </p:blipFill>
        <p:spPr>
          <a:xfrm rot="10800000" flipH="1" flipV="1">
            <a:off x="495243" y="4103939"/>
            <a:ext cx="4155146" cy="10061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</p:spPr>
      </p:pic>
      <p:sp>
        <p:nvSpPr>
          <p:cNvPr id="26" name="덧셈 기호 25"/>
          <p:cNvSpPr/>
          <p:nvPr/>
        </p:nvSpPr>
        <p:spPr>
          <a:xfrm>
            <a:off x="2972441" y="2107531"/>
            <a:ext cx="672696" cy="583468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6" descr="스와니코코 공식쇼핑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6691">
            <a:off x="3627844" y="2015010"/>
            <a:ext cx="952718" cy="818298"/>
          </a:xfrm>
          <a:prstGeom prst="rect">
            <a:avLst/>
          </a:prstGeom>
          <a:noFill/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l="49955"/>
          <a:stretch/>
        </p:blipFill>
        <p:spPr>
          <a:xfrm rot="10800000" flipH="1" flipV="1">
            <a:off x="486369" y="5388931"/>
            <a:ext cx="4163210" cy="10061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</p:spPr>
      </p:pic>
      <p:sp>
        <p:nvSpPr>
          <p:cNvPr id="34" name="오른쪽 화살표 33"/>
          <p:cNvSpPr/>
          <p:nvPr/>
        </p:nvSpPr>
        <p:spPr>
          <a:xfrm rot="5400000">
            <a:off x="2088070" y="3308535"/>
            <a:ext cx="689812" cy="5452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6" descr="스와니코코 공식쇼핑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6691">
            <a:off x="6778370" y="1617832"/>
            <a:ext cx="1877560" cy="1612653"/>
          </a:xfrm>
          <a:prstGeom prst="rect">
            <a:avLst/>
          </a:prstGeom>
          <a:noFill/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곱셈 기호 38"/>
          <p:cNvSpPr/>
          <p:nvPr/>
        </p:nvSpPr>
        <p:spPr>
          <a:xfrm>
            <a:off x="5920049" y="809236"/>
            <a:ext cx="3481761" cy="3116827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- 39 -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572799" y="1440000"/>
            <a:ext cx="5493301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 preferRelativeResize="0">
            <a:picLocks/>
          </p:cNvPicPr>
          <p:nvPr/>
        </p:nvPicPr>
        <p:blipFill rotWithShape="1">
          <a:blip r:embed="rId2"/>
          <a:srcRect l="19249" t="17535"/>
          <a:stretch/>
        </p:blipFill>
        <p:spPr>
          <a:xfrm>
            <a:off x="5828485" y="2293859"/>
            <a:ext cx="4981927" cy="2945552"/>
          </a:xfrm>
          <a:prstGeom prst="rect">
            <a:avLst/>
          </a:prstGeom>
          <a:effectLst/>
        </p:spPr>
      </p:pic>
      <p:pic>
        <p:nvPicPr>
          <p:cNvPr id="4098" name="Picture 2" descr="OpenFEMA | FEM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60" y="1821910"/>
            <a:ext cx="5565260" cy="4127099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6-8.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 및 예측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- 40 -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  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6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9" b="11899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dirty="0" smtClean="0">
                <a:latin typeface="+mj-lt"/>
                <a:cs typeface="Arial" pitchFamily="34" charset="0"/>
              </a:rPr>
              <a:t>심민준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LEADER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6325386" y="2273480"/>
            <a:ext cx="5568786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만든 코드가 작동했을 때의 성취감과 작동하지 않았을 때의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아쉬움 속에서 한 달이라는 시간이 지났다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더 많은 기능을 구현할 수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있었을텐데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하는 아쉬움도 있지만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프로젝트로 협업하여 결과물을 만들어낸 경험 자체가 이미 큰 성취라고 생각한다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내가 부족한 부분을 알아가고 더 나아가기 위한 발전의 시간으로 삼아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경험이 나를 더욱 성장시키는 계기가 되었다고 생각한다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- 41 -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80000" y="1440000"/>
            <a:ext cx="5816875" cy="2166945"/>
            <a:chOff x="5673861" y="1270833"/>
            <a:chExt cx="5816875" cy="216694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3321" y="1698157"/>
              <a:ext cx="5697415" cy="145732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/>
            <a:srcRect t="-1" r="17524" b="92968"/>
            <a:stretch/>
          </p:blipFill>
          <p:spPr>
            <a:xfrm>
              <a:off x="5673861" y="1270833"/>
              <a:ext cx="5816875" cy="37255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691774" y="3037668"/>
              <a:ext cx="4798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 smtClean="0"/>
                <a:t>뉴스펭귄</a:t>
              </a:r>
              <a:r>
                <a:rPr lang="en-US" altLang="ko-KR" sz="1000" dirty="0" smtClean="0"/>
                <a:t> 2023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09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07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/>
                <a:t>: https://www.newspenguin.com/news/articleView.html?idxno=14931</a:t>
              </a:r>
              <a:endParaRPr lang="ko-KR" altLang="en-US" sz="1000" dirty="0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1-1.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대기오염의 문제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 descr="8월 10일 프랑스 남서부에서 발생한 산불 연기를 위성으로 촬영했다. (사진 Copernicus - European Environment Agency)/뉴스펭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5040000" cy="2646000"/>
          </a:xfrm>
          <a:prstGeom prst="rect">
            <a:avLst/>
          </a:prstGeom>
          <a:effectLst>
            <a:outerShdw blurRad="254000" dist="241300" dir="3360000" sx="98000" sy="98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1900" t="28698" r="1149" b="1690"/>
          <a:stretch/>
        </p:blipFill>
        <p:spPr>
          <a:xfrm>
            <a:off x="360000" y="3596111"/>
            <a:ext cx="5040000" cy="2902975"/>
          </a:xfrm>
          <a:prstGeom prst="rect">
            <a:avLst/>
          </a:prstGeom>
          <a:effectLst>
            <a:outerShdw blurRad="254000" dist="241300" dir="336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011201" y="7655956"/>
            <a:ext cx="4685498" cy="39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MBC</a:t>
            </a:r>
            <a:r>
              <a:rPr lang="ko-KR" altLang="en-US" sz="1000" dirty="0" smtClean="0"/>
              <a:t>뉴스</a:t>
            </a:r>
            <a:r>
              <a:rPr lang="en-US" altLang="ko-KR" sz="1000" dirty="0" smtClean="0"/>
              <a:t> 2023</a:t>
            </a:r>
            <a:r>
              <a:rPr lang="ko-KR" altLang="en-US" sz="1000" dirty="0" smtClean="0"/>
              <a:t>년 </a:t>
            </a:r>
            <a:r>
              <a:rPr lang="en-US" altLang="ko-KR" sz="1000" dirty="0" smtClean="0"/>
              <a:t>12</a:t>
            </a:r>
            <a:r>
              <a:rPr lang="ko-KR" altLang="en-US" sz="1000" dirty="0" smtClean="0"/>
              <a:t>월 </a:t>
            </a:r>
            <a:r>
              <a:rPr lang="en-US" altLang="ko-KR" sz="1000" dirty="0" smtClean="0"/>
              <a:t>23</a:t>
            </a:r>
            <a:r>
              <a:rPr lang="ko-KR" altLang="en-US" sz="1000" dirty="0" smtClean="0"/>
              <a:t>일 뉴스기사</a:t>
            </a:r>
            <a:endParaRPr lang="en-US" altLang="ko-KR" sz="1000" dirty="0"/>
          </a:p>
          <a:p>
            <a:r>
              <a:rPr lang="ko-KR" altLang="en-US" sz="1000" dirty="0" smtClean="0"/>
              <a:t>출처 </a:t>
            </a:r>
            <a:r>
              <a:rPr lang="en-US" altLang="ko-KR" sz="1000" dirty="0"/>
              <a:t>: https://imnews.imbc.com/news/2023/world/article/6556047_36133.html</a:t>
            </a:r>
            <a:endParaRPr lang="ko-KR" altLang="en-US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579999" y="3759975"/>
            <a:ext cx="6124059" cy="2653936"/>
            <a:chOff x="5579999" y="3808132"/>
            <a:chExt cx="6124059" cy="265393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rcRect t="1097" b="91814"/>
            <a:stretch/>
          </p:blipFill>
          <p:spPr>
            <a:xfrm>
              <a:off x="5579999" y="3808132"/>
              <a:ext cx="6124058" cy="34828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t="15446" b="4588"/>
            <a:stretch/>
          </p:blipFill>
          <p:spPr>
            <a:xfrm>
              <a:off x="6162675" y="4191589"/>
              <a:ext cx="5541383" cy="198477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018559" y="6063580"/>
              <a:ext cx="4685498" cy="398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/>
                <a:t>MBC</a:t>
              </a:r>
              <a:r>
                <a:rPr lang="ko-KR" altLang="en-US" sz="1000" dirty="0" smtClean="0"/>
                <a:t>뉴스</a:t>
              </a:r>
              <a:r>
                <a:rPr lang="en-US" altLang="ko-KR" sz="1000" dirty="0" smtClean="0"/>
                <a:t> 2023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12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23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/>
                <a:t>: https://imnews.imbc.com/news/2023/world/article/6556047_36133.html</a:t>
              </a:r>
              <a:endParaRPr lang="ko-KR" altLang="en-US" sz="1000" dirty="0"/>
            </a:p>
          </p:txBody>
        </p:sp>
      </p:grpSp>
      <p:sp>
        <p:nvSpPr>
          <p:cNvPr id="24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0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4997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6325386" y="1934926"/>
            <a:ext cx="5568786" cy="4493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지난 프로젝트보다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벡엔드와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많이 다룰 수 있어서 많은 배움을 얻었습니다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하는 기간 내내 에러와의 싸움에서 날마다 스트레스를 받기도 했지만 결국엔 해내는 스스로에게 성취감을 느끼며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에러는 당연히 나는 것이라 여기며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임할 수 있었습니다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이번엔 최대한 많은 작업을 하고 기록을 많이 남기기 위해 노력했지만 시간이 한정되어 아직 해결하지 못한 부분이 많이 남아 있어 너무 아쉽지만 함께 응원하며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조율해 나간 팀원들이 있어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보람있게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프로젝트를 마무리할 수 있었습니다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smtClean="0">
                <a:latin typeface="+mj-lt"/>
                <a:cs typeface="Arial" pitchFamily="34" charset="0"/>
              </a:rPr>
              <a:t>남지영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Team Member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" b="1020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dirty="0" err="1" smtClean="0">
                <a:latin typeface="+mj-lt"/>
                <a:cs typeface="Arial" pitchFamily="34" charset="0"/>
              </a:rPr>
              <a:t>신영화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Team Member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7211504" y="2273480"/>
            <a:ext cx="4682667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처음에는 굉장히 긴 시간이 주어졌다고 생각했는데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r"/>
            <a:r>
              <a:rPr lang="ko-KR" altLang="en-US" sz="2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생각했던 것을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구현해 나가다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보니 한달이라는 시간이 굉장히 짧게 느껴졌습니다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개인적으로 데이터베이스를 연동하는 부분이 힘들었고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시간의 부족으로 인해 완성하지 못해 너무 아쉽지만 앞으로 이 부족한 부분을 참고하여 더 발전하도록 노력하겠습니다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" b="1020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dirty="0" err="1" smtClean="0">
                <a:latin typeface="+mj-lt"/>
                <a:cs typeface="Arial" pitchFamily="34" charset="0"/>
              </a:rPr>
              <a:t>조세훈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Team Member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7211504" y="2273480"/>
            <a:ext cx="4682667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팀원과 회의를 통해 의견을 주고 받으면서 새로운 관점에서의 해석을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알수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있게되어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저의 시각을 넓히는 데 많은 도움이 되었습니다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파이썬과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자바를 함께 사용하여 연동시키는 과정이 많이 어려웠지만 끝까지 포기하지 않고 도전해 마침내 코드를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완성시켰을때의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 짜릿함을 느낄 수 있게 해준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팀원분들께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감사하다고 전하고 싶습니다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 고생하셨습니다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ko-KR" alt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2361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dirty="0" err="1" smtClean="0">
                <a:latin typeface="+mj-lt"/>
                <a:cs typeface="Arial" pitchFamily="34" charset="0"/>
              </a:rPr>
              <a:t>탁광호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Team Member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5979768" y="1852352"/>
            <a:ext cx="595528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대기오염 물질과 그에 따른 질병에 대한 자료를 분석하기 위해서 자료를 얻고자 했지만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동일한 날짜와 조건에 대한 데이터가 제한적이었으며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세종시나 제주도에 대한 데이터도 부족한 점을 느꼈습니다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프로젝트를 시작할 때 미래 예측 모델을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 러닝으로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개발하려고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했지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 러닝에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관한 자료가 부족하였고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10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뒤를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하려는 시도는 어려운 것을 깨달았으며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심지어 하루 뒤의 예측조차 쉽지 않다고 느끼게 되었습니다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프로젝트를 수행하면서 협력과 의사소통의 중요성을 깨닫게 되었습니다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문제가 발생했을 때 우리 팀은 회의를 통해 서로 의견을 나누고 새로운 아이디어를 제시하는 과정을 거쳤습니다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이러한 과정을 통해 우리는 문제를 해결하고 프로젝트를 성공적으로 완료하는 방법을 배울 수 있었습니다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경험을 통해 팀원들과의 협력과 대화가 프로젝트의 핵심이 되며 새로운 아이디어를 발굴하는데 큰 도움이 된다는 것을 깨닫게 되었습니다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기술 </a:t>
            </a:r>
            <a:r>
              <a:rPr lang="ko-KR" altLang="en-US" sz="4800" b="1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스텍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4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1234911" y="339509"/>
            <a:ext cx="1066181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기술 </a:t>
            </a:r>
            <a:r>
              <a:rPr lang="ko-KR" altLang="en-US" sz="54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스텍</a:t>
            </a:r>
            <a:endParaRPr lang="en-US" sz="5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1B7A3A8-E2A1-43F1-92B4-BF4B9505D9B9}"/>
              </a:ext>
            </a:extLst>
          </p:cNvPr>
          <p:cNvGrpSpPr/>
          <p:nvPr/>
        </p:nvGrpSpPr>
        <p:grpSpPr>
          <a:xfrm flipH="1">
            <a:off x="486053" y="229408"/>
            <a:ext cx="652850" cy="944448"/>
            <a:chOff x="3025302" y="2752841"/>
            <a:chExt cx="1225617" cy="2419117"/>
          </a:xfrm>
        </p:grpSpPr>
        <p:sp>
          <p:nvSpPr>
            <p:cNvPr id="11" name="Diamond 15">
              <a:extLst>
                <a:ext uri="{FF2B5EF4-FFF2-40B4-BE49-F238E27FC236}">
                  <a16:creationId xmlns:a16="http://schemas.microsoft.com/office/drawing/2014/main" id="{5DD2D60D-8962-4ADD-B4E3-E427F65C251D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3" name="Isosceles Triangle 16">
              <a:extLst>
                <a:ext uri="{FF2B5EF4-FFF2-40B4-BE49-F238E27FC236}">
                  <a16:creationId xmlns:a16="http://schemas.microsoft.com/office/drawing/2014/main" id="{B736821F-1635-461C-9282-0826EBDBF8B0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4" name="Isosceles Triangle 17">
              <a:extLst>
                <a:ext uri="{FF2B5EF4-FFF2-40B4-BE49-F238E27FC236}">
                  <a16:creationId xmlns:a16="http://schemas.microsoft.com/office/drawing/2014/main" id="{1AC14A6A-830D-4825-9092-51576E812236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15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2700000" flipH="1">
            <a:off x="10218967" y="-1973033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627" y="1150247"/>
            <a:ext cx="3543996" cy="186059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76" y="4302262"/>
            <a:ext cx="2079489" cy="1152932"/>
          </a:xfrm>
          <a:prstGeom prst="rect">
            <a:avLst/>
          </a:prstGeom>
        </p:spPr>
      </p:pic>
      <p:pic>
        <p:nvPicPr>
          <p:cNvPr id="18" name="Picture 2" descr="Bootstrap(부트스트랩) 설치 | protect-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98"/>
          <a:stretch/>
        </p:blipFill>
        <p:spPr bwMode="auto">
          <a:xfrm>
            <a:off x="8784625" y="5123381"/>
            <a:ext cx="2913703" cy="15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27" y="3215338"/>
            <a:ext cx="2608006" cy="26080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" y="4878728"/>
            <a:ext cx="3679183" cy="24527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7" b="43789"/>
          <a:stretch/>
        </p:blipFill>
        <p:spPr>
          <a:xfrm>
            <a:off x="4476750" y="5579112"/>
            <a:ext cx="2982766" cy="1124132"/>
          </a:xfrm>
          <a:prstGeom prst="rect">
            <a:avLst/>
          </a:prstGeom>
        </p:spPr>
      </p:pic>
      <p:pic>
        <p:nvPicPr>
          <p:cNvPr id="22" name="그림 2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29F5E6F4-49F3-4BED-E667-571CED166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329" y="1667390"/>
            <a:ext cx="3689435" cy="1921618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527E990A-2A5C-7B29-2856-49A152FD0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14" y="3951322"/>
            <a:ext cx="3036401" cy="1189257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7368F15D-2EC3-2E0C-9F08-4B32896391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40" y="1849435"/>
            <a:ext cx="1667147" cy="1667147"/>
          </a:xfrm>
          <a:prstGeom prst="rect">
            <a:avLst/>
          </a:prstGeom>
        </p:spPr>
      </p:pic>
      <p:pic>
        <p:nvPicPr>
          <p:cNvPr id="1028" name="Picture 4" descr="File:Jquery-mobile-logo.png - Wikipe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495" y="3097336"/>
            <a:ext cx="2976256" cy="8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3208083" y="3163133"/>
            <a:ext cx="5703016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cs typeface="Arial" pitchFamily="34" charset="0"/>
              </a:rPr>
              <a:t>THANK</a:t>
            </a:r>
          </a:p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cs typeface="Arial" pitchFamily="34" charset="0"/>
              </a:rPr>
              <a:t>YOU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1CD3-21F8-47C7-831B-EC4F95F827FF}"/>
              </a:ext>
            </a:extLst>
          </p:cNvPr>
          <p:cNvSpPr txBox="1"/>
          <p:nvPr/>
        </p:nvSpPr>
        <p:spPr>
          <a:xfrm>
            <a:off x="2399072" y="5919013"/>
            <a:ext cx="7321038" cy="38472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https://github.com/njy622/Onnanana_second-Projct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0000" y="1439661"/>
            <a:ext cx="5040000" cy="5045987"/>
            <a:chOff x="343252" y="1439661"/>
            <a:chExt cx="5040000" cy="5045987"/>
          </a:xfrm>
        </p:grpSpPr>
        <p:pic>
          <p:nvPicPr>
            <p:cNvPr id="1026" name="Picture 2" descr="https://pds.medicaltimes.com/NewsPhoto/20230419/1681895355.jpg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252" y="1439661"/>
              <a:ext cx="5040000" cy="3600000"/>
            </a:xfrm>
            <a:prstGeom prst="rect">
              <a:avLst/>
            </a:prstGeom>
            <a:effectLst>
              <a:outerShdw blurRad="254000" dist="241300" dir="3360000" sx="98000" sy="98000" algn="t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/>
            <p:cNvPicPr preferRelativeResize="0">
              <a:picLocks/>
            </p:cNvPicPr>
            <p:nvPr/>
          </p:nvPicPr>
          <p:blipFill rotWithShape="1">
            <a:blip r:embed="rId3"/>
            <a:srcRect l="13525" t="22988" r="12430" b="656"/>
            <a:stretch/>
          </p:blipFill>
          <p:spPr>
            <a:xfrm>
              <a:off x="343252" y="3593673"/>
              <a:ext cx="5040000" cy="2891975"/>
            </a:xfrm>
            <a:prstGeom prst="rect">
              <a:avLst/>
            </a:prstGeom>
            <a:effectLst>
              <a:outerShdw blurRad="254000" dist="241300" dir="3360000" sx="98000" sy="98000" algn="t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6" name="그룹 5"/>
          <p:cNvGrpSpPr/>
          <p:nvPr/>
        </p:nvGrpSpPr>
        <p:grpSpPr>
          <a:xfrm>
            <a:off x="5580000" y="3960000"/>
            <a:ext cx="6184046" cy="1923999"/>
            <a:chOff x="5377983" y="4061726"/>
            <a:chExt cx="6184046" cy="1923999"/>
          </a:xfrm>
        </p:grpSpPr>
        <p:sp>
          <p:nvSpPr>
            <p:cNvPr id="45" name="TextBox 44"/>
            <p:cNvSpPr txBox="1"/>
            <p:nvPr/>
          </p:nvSpPr>
          <p:spPr>
            <a:xfrm>
              <a:off x="6763067" y="5585615"/>
              <a:ext cx="4798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/>
                <a:t>동아시아 사이언스</a:t>
              </a:r>
              <a:r>
                <a:rPr lang="en-US" altLang="ko-KR" sz="1000" dirty="0" smtClean="0"/>
                <a:t> 2022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10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19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 smtClean="0"/>
                <a:t>: https</a:t>
              </a:r>
              <a:r>
                <a:rPr lang="en-US" altLang="ko-KR" sz="1000" dirty="0"/>
                <a:t>://www.medicaltimes.com/Main/News/NewsView.html?ID=1153191</a:t>
              </a:r>
              <a:endParaRPr lang="ko-KR" altLang="en-US" sz="1000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7983" y="4488306"/>
              <a:ext cx="6184046" cy="87078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r="46291" b="94204"/>
            <a:stretch/>
          </p:blipFill>
          <p:spPr>
            <a:xfrm>
              <a:off x="5594204" y="4061726"/>
              <a:ext cx="5967825" cy="358364"/>
            </a:xfrm>
            <a:prstGeom prst="rect">
              <a:avLst/>
            </a:prstGeom>
          </p:spPr>
        </p:pic>
      </p:grpSp>
      <p:sp>
        <p:nvSpPr>
          <p:cNvPr id="19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1-2.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질환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580000" y="1440000"/>
            <a:ext cx="6277935" cy="2060919"/>
            <a:chOff x="5310050" y="1447690"/>
            <a:chExt cx="6277935" cy="2060919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/>
            <a:srcRect t="37176"/>
            <a:stretch/>
          </p:blipFill>
          <p:spPr>
            <a:xfrm>
              <a:off x="5594203" y="1857373"/>
              <a:ext cx="5993781" cy="129736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789023" y="3108499"/>
              <a:ext cx="4798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err="1" smtClean="0"/>
                <a:t>Medicaltimes</a:t>
              </a:r>
              <a:r>
                <a:rPr lang="en-US" altLang="ko-KR" sz="1000" dirty="0" smtClean="0"/>
                <a:t> 2023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04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20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 smtClean="0"/>
                <a:t>: https</a:t>
              </a:r>
              <a:r>
                <a:rPr lang="en-US" altLang="ko-KR" sz="1000" dirty="0"/>
                <a:t>://www.medicaltimes.com/Main/News/NewsView.html?ID=1153191</a:t>
              </a:r>
              <a:endParaRPr lang="ko-KR" altLang="en-US" sz="1000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310050" y="1447690"/>
              <a:ext cx="6277934" cy="409683"/>
              <a:chOff x="5670045" y="1449306"/>
              <a:chExt cx="6331456" cy="381000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5"/>
              <a:srcRect l="2007" t="941" r="9338" b="81702"/>
              <a:stretch/>
            </p:blipFill>
            <p:spPr>
              <a:xfrm>
                <a:off x="5670045" y="1449306"/>
                <a:ext cx="5648326" cy="38100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5"/>
              <a:srcRect l="2007" t="18298" r="87271" b="65716"/>
              <a:stretch/>
            </p:blipFill>
            <p:spPr>
              <a:xfrm>
                <a:off x="11318371" y="1449306"/>
                <a:ext cx="683130" cy="350919"/>
              </a:xfrm>
              <a:prstGeom prst="rect">
                <a:avLst/>
              </a:prstGeom>
            </p:spPr>
          </p:pic>
        </p:grpSp>
      </p:grpSp>
      <p:sp>
        <p:nvSpPr>
          <p:cNvPr id="22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5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439999"/>
            <a:ext cx="5040000" cy="504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27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1-3.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환경운동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80000" y="1440000"/>
            <a:ext cx="5436833" cy="2876374"/>
            <a:chOff x="6142425" y="1681295"/>
            <a:chExt cx="5436833" cy="28763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501" r="42959"/>
            <a:stretch/>
          </p:blipFill>
          <p:spPr>
            <a:xfrm>
              <a:off x="6142425" y="1681295"/>
              <a:ext cx="4520451" cy="538911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/>
            <a:srcRect l="57218" t="-3340"/>
            <a:stretch/>
          </p:blipFill>
          <p:spPr>
            <a:xfrm>
              <a:off x="6142425" y="2092838"/>
              <a:ext cx="3482026" cy="55690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780296" y="4157559"/>
              <a:ext cx="4798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/>
                <a:t>UPI</a:t>
              </a:r>
              <a:r>
                <a:rPr lang="ko-KR" altLang="en-US" sz="1000" dirty="0" smtClean="0"/>
                <a:t>뉴스 </a:t>
              </a:r>
              <a:r>
                <a:rPr lang="en-US" altLang="ko-KR" sz="1000" dirty="0" smtClean="0"/>
                <a:t> 2023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09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22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/>
                <a:t>: https://www.upinews.kr/newsView/1065599356006193</a:t>
              </a:r>
              <a:endParaRPr lang="ko-KR" altLang="en-US" sz="100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b="78488"/>
            <a:stretch/>
          </p:blipFill>
          <p:spPr>
            <a:xfrm>
              <a:off x="6142425" y="2841622"/>
              <a:ext cx="5436833" cy="1087296"/>
            </a:xfrm>
            <a:prstGeom prst="rect">
              <a:avLst/>
            </a:prstGeom>
          </p:spPr>
        </p:pic>
      </p:grpSp>
      <p:sp>
        <p:nvSpPr>
          <p:cNvPr id="2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1-4.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캠페인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440000"/>
            <a:ext cx="5040000" cy="504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5580000" y="1440000"/>
            <a:ext cx="4326301" cy="3808618"/>
            <a:chOff x="5913076" y="1440000"/>
            <a:chExt cx="4326301" cy="3808618"/>
          </a:xfrm>
        </p:grpSpPr>
        <p:sp>
          <p:nvSpPr>
            <p:cNvPr id="36" name="TextBox 35"/>
            <p:cNvSpPr txBox="1"/>
            <p:nvPr/>
          </p:nvSpPr>
          <p:spPr>
            <a:xfrm>
              <a:off x="6397249" y="4817731"/>
              <a:ext cx="38421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dirty="0" smtClean="0"/>
                <a:t>경기일보 </a:t>
              </a:r>
              <a:r>
                <a:rPr lang="en-US" altLang="ko-KR" sz="1050" dirty="0" smtClean="0"/>
                <a:t>2023</a:t>
              </a:r>
              <a:r>
                <a:rPr lang="ko-KR" altLang="en-US" sz="1050" dirty="0" smtClean="0"/>
                <a:t>년 </a:t>
              </a:r>
              <a:r>
                <a:rPr lang="en-US" altLang="ko-KR" sz="1050" dirty="0" smtClean="0"/>
                <a:t>09</a:t>
              </a:r>
              <a:r>
                <a:rPr lang="ko-KR" altLang="en-US" sz="1050" dirty="0" smtClean="0"/>
                <a:t>월 </a:t>
              </a:r>
              <a:r>
                <a:rPr lang="en-US" altLang="ko-KR" sz="1050" dirty="0" smtClean="0"/>
                <a:t>06</a:t>
              </a:r>
              <a:r>
                <a:rPr lang="ko-KR" altLang="en-US" sz="1050" dirty="0" smtClean="0"/>
                <a:t>일 뉴스기사</a:t>
              </a:r>
              <a:endParaRPr lang="en-US" altLang="ko-KR" sz="1050" dirty="0"/>
            </a:p>
            <a:p>
              <a:pPr algn="r"/>
              <a:r>
                <a:rPr lang="ko-KR" altLang="en-US" sz="1050" dirty="0" smtClean="0"/>
                <a:t>출처</a:t>
              </a:r>
              <a:r>
                <a:rPr lang="en-US" altLang="ko-KR" sz="1050" dirty="0" smtClean="0"/>
                <a:t>:</a:t>
              </a:r>
              <a:r>
                <a:rPr lang="ko-KR" altLang="en-US" sz="1050" dirty="0" smtClean="0"/>
                <a:t> </a:t>
              </a:r>
              <a:r>
                <a:rPr lang="en-US" altLang="ko-KR" sz="1050" dirty="0" smtClean="0"/>
                <a:t> </a:t>
              </a:r>
              <a:r>
                <a:rPr lang="en-US" altLang="ko-KR" sz="1050" dirty="0"/>
                <a:t>https://www.kyeonggi.com/article/20230906580148</a:t>
              </a:r>
              <a:endParaRPr lang="ko-KR" altLang="en-US" sz="105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913076" y="1440000"/>
              <a:ext cx="4326300" cy="856650"/>
              <a:chOff x="5913076" y="1440000"/>
              <a:chExt cx="4326300" cy="85665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r="16971" b="92916"/>
              <a:stretch/>
            </p:blipFill>
            <p:spPr>
              <a:xfrm>
                <a:off x="5913076" y="1440000"/>
                <a:ext cx="4326300" cy="379275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rcRect t="7230" r="63602" b="86364"/>
              <a:stretch/>
            </p:blipFill>
            <p:spPr>
              <a:xfrm>
                <a:off x="6825931" y="1939786"/>
                <a:ext cx="1896554" cy="34290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83212" t="-744" b="93271"/>
              <a:stretch/>
            </p:blipFill>
            <p:spPr>
              <a:xfrm>
                <a:off x="6017850" y="1896600"/>
                <a:ext cx="874756" cy="400050"/>
              </a:xfrm>
              <a:prstGeom prst="rect">
                <a:avLst/>
              </a:prstGeom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7249" y="2514600"/>
              <a:ext cx="3842128" cy="2162822"/>
            </a:xfrm>
            <a:prstGeom prst="rect">
              <a:avLst/>
            </a:prstGeom>
          </p:spPr>
        </p:pic>
      </p:grpSp>
      <p:sp>
        <p:nvSpPr>
          <p:cNvPr id="1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0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 rotWithShape="1">
          <a:blip r:embed="rId2"/>
          <a:srcRect r="49231"/>
          <a:stretch/>
        </p:blipFill>
        <p:spPr>
          <a:xfrm>
            <a:off x="360000" y="1440000"/>
            <a:ext cx="5040000" cy="504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1-4.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 운동 활성화 </a:t>
            </a:r>
            <a:r>
              <a:rPr lang="ko-KR" altLang="en-US" sz="4800" b="1" dirty="0" err="1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웹구현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0" y="1440000"/>
            <a:ext cx="5040000" cy="504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- 7 -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9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13587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5922</TotalTime>
  <Words>1058</Words>
  <Application>Microsoft Office PowerPoint</Application>
  <PresentationFormat>와이드스크린</PresentationFormat>
  <Paragraphs>225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Arial Unicode MS</vt:lpstr>
      <vt:lpstr>맑은 고딕</vt:lpstr>
      <vt:lpstr>함초롬돋움</vt:lpstr>
      <vt:lpstr>함초롬바탕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mwsong</cp:lastModifiedBy>
  <cp:revision>338</cp:revision>
  <dcterms:created xsi:type="dcterms:W3CDTF">2020-01-20T05:08:25Z</dcterms:created>
  <dcterms:modified xsi:type="dcterms:W3CDTF">2023-12-27T14:34:28Z</dcterms:modified>
</cp:coreProperties>
</file>